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60"/>
  </p:notesMasterIdLst>
  <p:sldIdLst>
    <p:sldId id="256" r:id="rId5"/>
    <p:sldId id="257" r:id="rId6"/>
    <p:sldId id="258" r:id="rId7"/>
    <p:sldId id="304" r:id="rId8"/>
    <p:sldId id="335" r:id="rId9"/>
    <p:sldId id="302" r:id="rId10"/>
    <p:sldId id="298" r:id="rId11"/>
    <p:sldId id="293" r:id="rId12"/>
    <p:sldId id="296" r:id="rId13"/>
    <p:sldId id="280" r:id="rId14"/>
    <p:sldId id="281" r:id="rId15"/>
    <p:sldId id="282" r:id="rId16"/>
    <p:sldId id="294" r:id="rId17"/>
    <p:sldId id="283" r:id="rId18"/>
    <p:sldId id="284" r:id="rId19"/>
    <p:sldId id="324" r:id="rId20"/>
    <p:sldId id="305" r:id="rId21"/>
    <p:sldId id="306" r:id="rId22"/>
    <p:sldId id="288" r:id="rId23"/>
    <p:sldId id="289" r:id="rId24"/>
    <p:sldId id="310" r:id="rId25"/>
    <p:sldId id="322" r:id="rId26"/>
    <p:sldId id="325" r:id="rId27"/>
    <p:sldId id="307" r:id="rId28"/>
    <p:sldId id="287" r:id="rId29"/>
    <p:sldId id="285" r:id="rId30"/>
    <p:sldId id="311" r:id="rId31"/>
    <p:sldId id="333" r:id="rId32"/>
    <p:sldId id="323" r:id="rId33"/>
    <p:sldId id="334" r:id="rId34"/>
    <p:sldId id="321" r:id="rId35"/>
    <p:sldId id="314" r:id="rId36"/>
    <p:sldId id="299" r:id="rId37"/>
    <p:sldId id="295" r:id="rId38"/>
    <p:sldId id="286" r:id="rId39"/>
    <p:sldId id="312" r:id="rId40"/>
    <p:sldId id="301" r:id="rId41"/>
    <p:sldId id="300" r:id="rId42"/>
    <p:sldId id="309" r:id="rId43"/>
    <p:sldId id="317" r:id="rId44"/>
    <p:sldId id="318" r:id="rId45"/>
    <p:sldId id="319" r:id="rId46"/>
    <p:sldId id="320" r:id="rId47"/>
    <p:sldId id="297" r:id="rId48"/>
    <p:sldId id="290" r:id="rId49"/>
    <p:sldId id="291" r:id="rId50"/>
    <p:sldId id="292" r:id="rId51"/>
    <p:sldId id="326" r:id="rId52"/>
    <p:sldId id="331" r:id="rId53"/>
    <p:sldId id="328" r:id="rId54"/>
    <p:sldId id="329" r:id="rId55"/>
    <p:sldId id="327" r:id="rId56"/>
    <p:sldId id="330" r:id="rId57"/>
    <p:sldId id="332" r:id="rId58"/>
    <p:sldId id="259" r:id="rId5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and Introduction" id="{73FDD849-C47E-4517-B07A-5EEA8DCD8594}">
          <p14:sldIdLst>
            <p14:sldId id="256"/>
            <p14:sldId id="257"/>
          </p14:sldIdLst>
        </p14:section>
        <p14:section name="Presentation" id="{866A3E68-017F-4F94-A6C6-BFF303BC3121}">
          <p14:sldIdLst>
            <p14:sldId id="258"/>
            <p14:sldId id="304"/>
            <p14:sldId id="335"/>
            <p14:sldId id="302"/>
            <p14:sldId id="298"/>
            <p14:sldId id="293"/>
            <p14:sldId id="296"/>
            <p14:sldId id="280"/>
            <p14:sldId id="281"/>
            <p14:sldId id="282"/>
            <p14:sldId id="294"/>
            <p14:sldId id="283"/>
            <p14:sldId id="284"/>
            <p14:sldId id="324"/>
            <p14:sldId id="305"/>
            <p14:sldId id="306"/>
            <p14:sldId id="288"/>
            <p14:sldId id="289"/>
            <p14:sldId id="310"/>
            <p14:sldId id="322"/>
            <p14:sldId id="325"/>
            <p14:sldId id="307"/>
            <p14:sldId id="287"/>
            <p14:sldId id="285"/>
            <p14:sldId id="311"/>
            <p14:sldId id="333"/>
            <p14:sldId id="323"/>
            <p14:sldId id="334"/>
            <p14:sldId id="321"/>
            <p14:sldId id="314"/>
            <p14:sldId id="299"/>
            <p14:sldId id="295"/>
            <p14:sldId id="286"/>
            <p14:sldId id="312"/>
            <p14:sldId id="301"/>
            <p14:sldId id="300"/>
            <p14:sldId id="309"/>
            <p14:sldId id="317"/>
            <p14:sldId id="318"/>
            <p14:sldId id="319"/>
            <p14:sldId id="320"/>
            <p14:sldId id="297"/>
            <p14:sldId id="290"/>
            <p14:sldId id="291"/>
            <p14:sldId id="292"/>
            <p14:sldId id="326"/>
            <p14:sldId id="331"/>
            <p14:sldId id="328"/>
            <p14:sldId id="329"/>
            <p14:sldId id="327"/>
            <p14:sldId id="330"/>
            <p14:sldId id="332"/>
          </p14:sldIdLst>
        </p14:section>
        <p14:section name="Closing" id="{49CB15AC-FD56-4AAC-8B8A-68CF2CB85A39}">
          <p14:sldIdLst>
            <p14:sldId id="259"/>
          </p14:sldIdLst>
        </p14:section>
        <p14:section name="Example Slides" id="{D40DF97A-9355-449E-B0A8-867351E4EBAE}">
          <p14:sldIdLst/>
        </p14:section>
        <p14:section name="Icons" id="{BBADCF96-8ECB-4307-BCAA-FF25B7E299E5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yan Dam" initials="BD" lastIdx="1" clrIdx="0">
    <p:extLst>
      <p:ext uri="{19B8F6BF-5375-455C-9EA6-DF929625EA0E}">
        <p15:presenceInfo xmlns:p15="http://schemas.microsoft.com/office/powerpoint/2012/main" userId="S::bryand@recastsoftware.com::f9d4e49a-9d03-4d06-86ff-b5b72268cbd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E04600-EB1D-40B8-AE78-1C8BF4B19C5B}" v="137" dt="2019-11-04T23:18:15.8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662" autoAdjust="0"/>
  </p:normalViewPr>
  <p:slideViewPr>
    <p:cSldViewPr snapToGrid="0">
      <p:cViewPr varScale="1">
        <p:scale>
          <a:sx n="83" d="100"/>
          <a:sy n="83" d="100"/>
        </p:scale>
        <p:origin x="1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632" y="108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commentAuthors" Target="commentAuthor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CC04A-C335-487A-8178-6C90F0F29C95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B05CAA-7DFD-4456-A943-C499583EE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85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76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047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Examples of definitions that we’ve seen: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Last month’s patches were installed.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Security and Critical Updates are installed.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applicable patches are installed.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applicable deployed patches are installed within 14 day of their deadline.</a:t>
            </a:r>
            <a:endParaRPr lang="en-US" b="0" dirty="0">
              <a:effectLst/>
            </a:endParaRPr>
          </a:p>
          <a:p>
            <a:pPr rtl="0"/>
            <a:br>
              <a:rPr lang="en-US" b="0" dirty="0">
                <a:effectLst/>
              </a:rPr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SLA/MW: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Servers: yearly reboots makes 30 days impossible.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Workstations: long-running processes/queries can’t be interrupted.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58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Device Scope: How do you handle inactive or decommissioned clients?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Update Scope: What update Classification/Categories/Products/Language are you syncing? You can only report on updates ConfigMgr knows about.</a:t>
            </a:r>
            <a:endParaRPr lang="en-US" b="0" dirty="0">
              <a:effectLst/>
            </a:endParaRPr>
          </a:p>
          <a:p>
            <a:pPr rtl="0"/>
            <a:br>
              <a:rPr lang="en-US" b="0" dirty="0">
                <a:effectLst/>
              </a:rPr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Poll: What compliance percentage do people think is reasonable? 50, 70, 90 … any poor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smucks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trying to hit 100?</a:t>
            </a:r>
          </a:p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are not one-time discussions, you need to review with management regularly.</a:t>
            </a:r>
            <a:endParaRPr lang="en-US" b="0" dirty="0">
              <a:effectLst/>
            </a:endParaRPr>
          </a:p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44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145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91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75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basis for creating reports on the updates you just deployed and allows you to create subscriptions for specific ADRs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440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628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noProof="0" dirty="0">
                <a:latin typeface="Segoe UI"/>
              </a:rPr>
              <a:t>Fields shown in each: </a:t>
            </a:r>
            <a:r>
              <a:rPr lang="en-US" sz="1200" dirty="0"/>
              <a:t>Total, Unknown, Not Applicable, Missing, Present, Installed, Failed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noProof="0" dirty="0">
              <a:latin typeface="Segoe U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noProof="0" dirty="0">
              <a:latin typeface="Segoe U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noProof="0" dirty="0" err="1">
                <a:latin typeface="Segoe UI"/>
              </a:rPr>
              <a:t>v_Update_ComplianceSummary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v_UpdateSummaryPerCollection</a:t>
            </a:r>
            <a:endParaRPr lang="en-US" dirty="0"/>
          </a:p>
          <a:p>
            <a:r>
              <a:rPr lang="en-US" dirty="0"/>
              <a:t>	Because it’s _every_ collection it’s a good source when reporting by arbitrary collections.</a:t>
            </a:r>
          </a:p>
          <a:p>
            <a:endParaRPr lang="en-US" dirty="0"/>
          </a:p>
          <a:p>
            <a:r>
              <a:rPr lang="en-US" dirty="0" err="1"/>
              <a:t>Laggy</a:t>
            </a:r>
            <a:r>
              <a:rPr lang="en-US" dirty="0"/>
              <a:t>: Summaries are created by background processes meaning that the data is not real-time</a:t>
            </a:r>
            <a:br>
              <a:rPr lang="en-US" dirty="0"/>
            </a:br>
            <a:r>
              <a:rPr lang="en-US" dirty="0"/>
              <a:t>Matching lower levels: If you drill down into details from the summary your boss will forever ask you to explain the differences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0555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9449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425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none" strike="noStrike" dirty="0" err="1"/>
              <a:t>v_UpdateDeploymentSummary</a:t>
            </a:r>
            <a:r>
              <a:rPr lang="en-US" sz="120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Deprecated?</a:t>
            </a:r>
            <a:endParaRPr lang="en-US" sz="1200" u="none" strike="noStrike" kern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v_UpdateAssignmentStatus</a:t>
            </a:r>
            <a:r>
              <a:rPr lang="en-US" sz="1200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/>
              <a:t>: Status for the whole deployment, not just individual updates.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V_CIAssignment</a:t>
            </a:r>
            <a:r>
              <a:rPr lang="en-US" dirty="0"/>
              <a:t>: If you want to report on deployment deadline this is the view you need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3811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/>
              <a:t>v_UpdateState_Combined</a:t>
            </a:r>
            <a:r>
              <a:rPr lang="en-US"/>
              <a:t>: This is a weird one to use because the type of data you get back (detection vs enforcement) depends on if the update is defined as required or not.</a:t>
            </a:r>
            <a:endParaRPr lang="en-US" sz="105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76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These three views are really just remixing the same data in different ways.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099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5992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3537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994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v_Update_ComplianceStatus</a:t>
            </a:r>
            <a:r>
              <a:rPr lang="en-US" dirty="0"/>
              <a:t> = only includes scanned updates. </a:t>
            </a:r>
            <a:r>
              <a:rPr lang="en-US" dirty="0" err="1"/>
              <a:t>v_Update_ComplianceStatus</a:t>
            </a:r>
            <a:r>
              <a:rPr lang="en-US" dirty="0"/>
              <a:t>  add unscanned updates.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745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2933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7323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to run reports on the latest updates </a:t>
            </a:r>
            <a:r>
              <a:rPr lang="en-US"/>
              <a:t>you’ve deployed.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7996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basis for creating reports on the updates you just deployed and allows you to create subscriptions for specific ADRs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875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want to look at update status and filter on </a:t>
            </a:r>
            <a:r>
              <a:rPr lang="en-US" dirty="0" err="1"/>
              <a:t>UpdateClassification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0301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are going to want to filter by collection.  This is how you filter by collection.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8120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Want to know who owns the device?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1325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Want to filter on active machines?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994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5742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1709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Spot check: compliant and non-compliant</a:t>
            </a:r>
          </a:p>
          <a:p>
            <a:endParaRPr lang="en-US" dirty="0">
              <a:cs typeface="Segoe UI"/>
            </a:endParaRPr>
          </a:p>
          <a:p>
            <a:r>
              <a:rPr lang="en-US" dirty="0">
                <a:cs typeface="Segoe UI"/>
              </a:rPr>
              <a:t>Client Health: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2748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05CAA-7DFD-4456-A943-C499583EE11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29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0618" y="692727"/>
            <a:ext cx="8954219" cy="1829931"/>
          </a:xfrm>
        </p:spPr>
        <p:txBody>
          <a:bodyPr anchor="b">
            <a:norm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10617" y="2650836"/>
            <a:ext cx="4416726" cy="2238432"/>
          </a:xfrm>
        </p:spPr>
        <p:txBody>
          <a:bodyPr anchor="t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tabLst/>
              <a:defRPr/>
            </a:lvl1pPr>
          </a:lstStyle>
          <a:p>
            <a:pPr lvl="0"/>
            <a:r>
              <a:rPr lang="en-US"/>
              <a:t>Presenter #1 Info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7573992" y="2650836"/>
            <a:ext cx="4390845" cy="2238432"/>
          </a:xfrm>
        </p:spPr>
        <p:txBody>
          <a:bodyPr anchor="t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tabLst/>
              <a:defRPr/>
            </a:lvl1pPr>
          </a:lstStyle>
          <a:p>
            <a:pPr lvl="0"/>
            <a:r>
              <a:rPr lang="en-US"/>
              <a:t>Presenter #2 Info</a:t>
            </a:r>
          </a:p>
          <a:p>
            <a:pPr lvl="0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8907911" y="8463005"/>
            <a:ext cx="12192000" cy="1737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28600"/>
            <a:ext cx="12192000" cy="9144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57300"/>
            <a:ext cx="10972800" cy="4800600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006600"/>
            <a:ext cx="8609012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95800"/>
            <a:ext cx="8609013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228600"/>
            <a:ext cx="12192000" cy="9144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99" y="1257299"/>
            <a:ext cx="5394960" cy="4800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40" y="1257300"/>
            <a:ext cx="5394960" cy="4800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228600"/>
            <a:ext cx="12192000" cy="9144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0954" y="1259416"/>
            <a:ext cx="48936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1833562"/>
            <a:ext cx="5394960" cy="42243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8794" y="1257300"/>
            <a:ext cx="48936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40" y="1833562"/>
            <a:ext cx="5394960" cy="42158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228600"/>
            <a:ext cx="12192000" cy="9144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(Red)"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95801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5540" y="228600"/>
            <a:ext cx="5161659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8600"/>
            <a:ext cx="5577555" cy="58293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25541" y="2153540"/>
            <a:ext cx="4017072" cy="2147526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28600"/>
            <a:ext cx="12192000" cy="9144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1">
              <a:alpha val="75000"/>
            </a:schemeClr>
          </a:solidFill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defRPr>
            </a:lvl1pPr>
            <a:lvl2pPr marL="457200" indent="0">
              <a:buFontTx/>
              <a:buNone/>
              <a:defRPr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2pPr>
            <a:lvl3pPr marL="914400" indent="0">
              <a:buFontTx/>
              <a:buNone/>
              <a:defRPr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3pPr>
            <a:lvl4pPr marL="1371600" indent="0">
              <a:buFontTx/>
              <a:buNone/>
              <a:defRPr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4pPr>
            <a:lvl5pPr marL="1828800" indent="0">
              <a:buFontTx/>
              <a:buNone/>
              <a:defRPr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3960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4389119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228600"/>
            <a:ext cx="6399212" cy="58292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057400"/>
            <a:ext cx="4389120" cy="40005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56982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3281" y="228599"/>
            <a:ext cx="4389119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0712" y="228600"/>
            <a:ext cx="6399212" cy="58292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3280" y="2057399"/>
            <a:ext cx="4389120" cy="40005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54772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er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609600" y="1442345"/>
            <a:ext cx="5471014" cy="733425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" name="Rectangle 17"/>
          <p:cNvSpPr/>
          <p:nvPr userDrawn="1"/>
        </p:nvSpPr>
        <p:spPr>
          <a:xfrm>
            <a:off x="609600" y="2675399"/>
            <a:ext cx="5471014" cy="733425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609600" y="3908453"/>
            <a:ext cx="5471014" cy="733425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Rectangle 21"/>
          <p:cNvSpPr/>
          <p:nvPr userDrawn="1"/>
        </p:nvSpPr>
        <p:spPr>
          <a:xfrm>
            <a:off x="609600" y="5141507"/>
            <a:ext cx="5471014" cy="733425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0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1612293"/>
            <a:ext cx="4872961" cy="375110"/>
          </a:xfrm>
        </p:spPr>
        <p:txBody>
          <a:bodyPr>
            <a:noAutofit/>
          </a:bodyPr>
          <a:lstStyle>
            <a:lvl1pPr marL="0" indent="0" algn="r">
              <a:defRPr sz="2400"/>
            </a:lvl1pPr>
          </a:lstStyle>
          <a:p>
            <a:pPr lvl="0"/>
            <a:r>
              <a:rPr lang="en-US"/>
              <a:t> Click to edit Master text styles</a:t>
            </a:r>
          </a:p>
        </p:txBody>
      </p:sp>
      <p:sp>
        <p:nvSpPr>
          <p:cNvPr id="3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762000" y="2845347"/>
            <a:ext cx="4872961" cy="375110"/>
          </a:xfrm>
        </p:spPr>
        <p:txBody>
          <a:bodyPr>
            <a:noAutofit/>
          </a:bodyPr>
          <a:lstStyle>
            <a:lvl1pPr marL="0" indent="0" algn="r">
              <a:defRPr sz="2400"/>
            </a:lvl1pPr>
          </a:lstStyle>
          <a:p>
            <a:pPr lvl="0"/>
            <a:r>
              <a:rPr lang="en-US"/>
              <a:t> Click to edit Master text styles</a:t>
            </a:r>
          </a:p>
        </p:txBody>
      </p:sp>
      <p:sp>
        <p:nvSpPr>
          <p:cNvPr id="34" name="Text Placeholder 16"/>
          <p:cNvSpPr>
            <a:spLocks noGrp="1"/>
          </p:cNvSpPr>
          <p:nvPr>
            <p:ph type="body" sz="quarter" idx="16" hasCustomPrompt="1"/>
          </p:nvPr>
        </p:nvSpPr>
        <p:spPr>
          <a:xfrm>
            <a:off x="762000" y="4078401"/>
            <a:ext cx="4872961" cy="375110"/>
          </a:xfrm>
        </p:spPr>
        <p:txBody>
          <a:bodyPr>
            <a:noAutofit/>
          </a:bodyPr>
          <a:lstStyle>
            <a:lvl1pPr marL="0" indent="0" algn="r">
              <a:defRPr sz="2400"/>
            </a:lvl1pPr>
          </a:lstStyle>
          <a:p>
            <a:pPr lvl="0"/>
            <a:r>
              <a:rPr lang="en-US"/>
              <a:t> Click to edit Master text styles</a:t>
            </a:r>
          </a:p>
        </p:txBody>
      </p:sp>
      <p:sp>
        <p:nvSpPr>
          <p:cNvPr id="36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762000" y="5311455"/>
            <a:ext cx="4872961" cy="375110"/>
          </a:xfrm>
        </p:spPr>
        <p:txBody>
          <a:bodyPr>
            <a:noAutofit/>
          </a:bodyPr>
          <a:lstStyle>
            <a:lvl1pPr marL="0" indent="0" algn="r">
              <a:defRPr sz="2400"/>
            </a:lvl1pPr>
          </a:lstStyle>
          <a:p>
            <a:pPr lvl="0"/>
            <a:r>
              <a:rPr lang="en-US"/>
              <a:t> Click to edit Master text styles</a:t>
            </a:r>
          </a:p>
        </p:txBody>
      </p:sp>
      <p:sp>
        <p:nvSpPr>
          <p:cNvPr id="43" name="Text Placeholder 41"/>
          <p:cNvSpPr>
            <a:spLocks noGrp="1"/>
          </p:cNvSpPr>
          <p:nvPr>
            <p:ph type="body" sz="quarter" idx="19" hasCustomPrompt="1"/>
          </p:nvPr>
        </p:nvSpPr>
        <p:spPr>
          <a:xfrm>
            <a:off x="95318" y="412862"/>
            <a:ext cx="5477256" cy="548640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defRPr sz="2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 Click to edit Master text styles</a:t>
            </a: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999" y="1441087"/>
            <a:ext cx="738200" cy="7382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391" y="3899217"/>
            <a:ext cx="768096" cy="76809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679" y="5147166"/>
            <a:ext cx="731520" cy="73152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519" y="2570290"/>
            <a:ext cx="1005840" cy="100584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547" y="22240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609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31" y="2467267"/>
            <a:ext cx="3340369" cy="2253221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0550" y="2798064"/>
            <a:ext cx="7181850" cy="1500187"/>
          </a:xfrm>
        </p:spPr>
        <p:txBody>
          <a:bodyPr>
            <a:normAutofit/>
          </a:bodyPr>
          <a:lstStyle>
            <a:lvl1pPr marL="0" indent="0">
              <a:buNone/>
              <a:defRPr sz="4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4062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609600" y="228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AEFD4-E6D3-46FD-8FFB-2BE59ADF05A2}"/>
              </a:ext>
            </a:extLst>
          </p:cNvPr>
          <p:cNvSpPr/>
          <p:nvPr userDrawn="1"/>
        </p:nvSpPr>
        <p:spPr>
          <a:xfrm>
            <a:off x="902397" y="1281093"/>
            <a:ext cx="512433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Extended Q&amp;A</a:t>
            </a:r>
          </a:p>
        </p:txBody>
      </p:sp>
    </p:spTree>
    <p:extLst>
      <p:ext uri="{BB962C8B-B14F-4D97-AF65-F5344CB8AC3E}">
        <p14:creationId xmlns:p14="http://schemas.microsoft.com/office/powerpoint/2010/main" val="48081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57300"/>
            <a:ext cx="10972800" cy="480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l"/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76" r:id="rId8"/>
    <p:sldLayoutId id="2147483656" r:id="rId9"/>
    <p:sldLayoutId id="2147483673" r:id="rId10"/>
    <p:sldLayoutId id="2147483674" r:id="rId11"/>
    <p:sldLayoutId id="2147483675" r:id="rId12"/>
    <p:sldLayoutId id="2147483669" r:id="rId13"/>
    <p:sldLayoutId id="2147483672" r:id="rId14"/>
    <p:sldLayoutId id="2147483677" r:id="rId1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296" userDrawn="1">
          <p15:clr>
            <a:srgbClr val="F26B43"/>
          </p15:clr>
        </p15:guide>
        <p15:guide id="3" pos="384" userDrawn="1">
          <p15:clr>
            <a:srgbClr val="F26B43"/>
          </p15:clr>
        </p15:guide>
        <p15:guide id="4" orient="horz" pos="43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orient="horz" pos="3816" userDrawn="1">
          <p15:clr>
            <a:srgbClr val="F26B43"/>
          </p15:clr>
        </p15:guide>
        <p15:guide id="7" orient="horz" pos="144" userDrawn="1">
          <p15:clr>
            <a:srgbClr val="F26B43"/>
          </p15:clr>
        </p15:guide>
        <p15:guide id="8" orient="horz" pos="720" userDrawn="1">
          <p15:clr>
            <a:srgbClr val="F26B43"/>
          </p15:clr>
        </p15:guide>
        <p15:guide id="9" orient="horz" pos="7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atchmypc.com/free-software-update-compliance-dashboard-reports-for-microsoft-sccm" TargetMode="External"/><Relationship Id="rId7" Type="http://schemas.openxmlformats.org/officeDocument/2006/relationships/hyperlink" Target="https://github.com/microsoft/BusinessPlatformApps/tree/dev/Source/Apps/Microsoft/Released/Microsoft-SCCMTemplate" TargetMode="External"/><Relationship Id="rId2" Type="http://schemas.openxmlformats.org/officeDocument/2006/relationships/hyperlink" Target="https://blogs.technet.microsoft.com/gary_simmons_mcs/2014/09/16/system-center-2012-r2-configuration-manager-software-update-compliance-dashboard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amgoodadmin.com/2018/07/02/software-update-dashboard-now-with-100-more-dashboard/" TargetMode="External"/><Relationship Id="rId5" Type="http://schemas.openxmlformats.org/officeDocument/2006/relationships/hyperlink" Target="https://msendpointmgr.com/2017/11/07/patch-compliance-reporting-in-configuration-manager-with-powerbi/" TargetMode="External"/><Relationship Id="rId4" Type="http://schemas.openxmlformats.org/officeDocument/2006/relationships/hyperlink" Target="https://anotherblabla.wordpress.com/2016/07/06/software-update-groups-compliance-dashboard-revisited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tglobalservices.com/insight-analytics/" TargetMode="External"/><Relationship Id="rId2" Type="http://schemas.openxmlformats.org/officeDocument/2006/relationships/hyperlink" Target="https://www.recastsoftware.com/endpoint-insight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atstacks.tech/home/bi" TargetMode="External"/><Relationship Id="rId4" Type="http://schemas.openxmlformats.org/officeDocument/2006/relationships/hyperlink" Target="https://shop.systemcenterdudes.com/collections/reports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sccm/develop/core/understand/sqlviews/software-updates-views-configuration-manager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castsoftware.com/resources/what-are-the-supported-sql-server-views-to-use-with-sccm-reporting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askgarth.com/blog/rba-and-non-rba-queries-when-is-slower-actually-faster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s.microsoft.com/en-us/sql/tools/sql-server-profiler" TargetMode="External"/><Relationship Id="rId4" Type="http://schemas.openxmlformats.org/officeDocument/2006/relationships/hyperlink" Target="https://www.sqlshack.com/sql-server-query-execution-plans-understanding-reading-plans/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tcsmug.org/blogs/sherry-kissinger/515-configmgr-refreshservercompliancestate-as-a-configuration-item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damgoodadmin.com/2018/07/02/software-update-dashboard-now-with-100-more-dashboard/" TargetMode="External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-185194" y="2505566"/>
            <a:ext cx="12377194" cy="811983"/>
          </a:xfrm>
        </p:spPr>
        <p:txBody>
          <a:bodyPr>
            <a:normAutofit/>
          </a:bodyPr>
          <a:lstStyle/>
          <a:p>
            <a:r>
              <a:rPr lang="en-US" sz="4400" dirty="0"/>
              <a:t>Software Update Reporting - Deep Dive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87637" y="3508541"/>
            <a:ext cx="4416726" cy="2238432"/>
          </a:xfrm>
        </p:spPr>
        <p:txBody>
          <a:bodyPr>
            <a:normAutofit/>
          </a:bodyPr>
          <a:lstStyle/>
          <a:p>
            <a:r>
              <a:rPr lang="en-US" dirty="0"/>
              <a:t>Bryan Dam</a:t>
            </a:r>
          </a:p>
          <a:p>
            <a:endParaRPr lang="en-US" dirty="0"/>
          </a:p>
          <a:p>
            <a:r>
              <a:rPr lang="en-US" dirty="0"/>
              <a:t>DamGoodAdmin.com</a:t>
            </a:r>
          </a:p>
          <a:p>
            <a:r>
              <a:rPr lang="en-US" dirty="0"/>
              <a:t>Software Engineer</a:t>
            </a:r>
          </a:p>
          <a:p>
            <a:r>
              <a:rPr lang="en-US" dirty="0"/>
              <a:t>Recast Software</a:t>
            </a:r>
          </a:p>
        </p:txBody>
      </p:sp>
      <p:sp>
        <p:nvSpPr>
          <p:cNvPr id="2" name="flFirstPage"/>
          <p:cNvSpPr txBox="1"/>
          <p:nvPr/>
        </p:nvSpPr>
        <p:spPr>
          <a:xfrm>
            <a:off x="0" y="6520180"/>
            <a:ext cx="1847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CCA3A6-E465-46CF-8529-D020EA45B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982" y="0"/>
            <a:ext cx="7610475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256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@bdam555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 Participation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 15 Years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Brewing and Smoking Meats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/>
              <a:t> Bryan Dam</a:t>
            </a:r>
          </a:p>
        </p:txBody>
      </p:sp>
    </p:spTree>
    <p:extLst>
      <p:ext uri="{BB962C8B-B14F-4D97-AF65-F5344CB8AC3E}">
        <p14:creationId xmlns:p14="http://schemas.microsoft.com/office/powerpoint/2010/main" val="1180817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3200" dirty="0"/>
              <a:t>Compliance: What questions are you trying to answer?</a:t>
            </a:r>
            <a:endParaRPr lang="en-US" sz="3200" dirty="0">
              <a:cs typeface="Segoe UI"/>
            </a:endParaRPr>
          </a:p>
          <a:p>
            <a:pPr fontAlgn="base"/>
            <a:r>
              <a:rPr lang="en-US" sz="3200" dirty="0"/>
              <a:t>Existing update reports: built-in, community, and partners</a:t>
            </a:r>
            <a:endParaRPr lang="en-US" sz="3200" dirty="0">
              <a:cs typeface="Segoe UI"/>
            </a:endParaRPr>
          </a:p>
          <a:p>
            <a:pPr fontAlgn="base"/>
            <a:r>
              <a:rPr lang="en-US" sz="3200" dirty="0">
                <a:ea typeface="+mn-lt"/>
                <a:cs typeface="+mn-lt"/>
              </a:rPr>
              <a:t>Where's the data for software updates?</a:t>
            </a:r>
            <a:endParaRPr lang="en-US" sz="3200" dirty="0"/>
          </a:p>
          <a:p>
            <a:r>
              <a:rPr lang="en-US" sz="3200" dirty="0">
                <a:ea typeface="+mn-lt"/>
                <a:cs typeface="+mn-lt"/>
              </a:rPr>
              <a:t>What does any of this actually mean?</a:t>
            </a:r>
            <a:endParaRPr lang="en-US" sz="3200" dirty="0">
              <a:cs typeface="Segoe UI"/>
            </a:endParaRPr>
          </a:p>
          <a:p>
            <a:pPr fontAlgn="base"/>
            <a:r>
              <a:rPr lang="en-US" sz="3200" dirty="0"/>
              <a:t>What can we do with it?</a:t>
            </a:r>
            <a:endParaRPr lang="en-US" sz="1440" dirty="0">
              <a:cs typeface="Segoe UI"/>
            </a:endParaRPr>
          </a:p>
          <a:p>
            <a:endParaRPr lang="en-US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333710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CA9F7-54C3-4028-8EAA-FAC77878C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 Semibold"/>
              </a:rPr>
              <a:t>Here’s what we’re working up to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F59AB-4744-45FD-880D-F61B91BDA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4400">
              <a:cs typeface="Segoe UI"/>
            </a:endParaRPr>
          </a:p>
          <a:p>
            <a:pPr lvl="1"/>
            <a:endParaRPr lang="en-US">
              <a:cs typeface="Segoe UI"/>
            </a:endParaRPr>
          </a:p>
          <a:p>
            <a:pPr lvl="1"/>
            <a:endParaRPr lang="en-US">
              <a:cs typeface="Segoe UI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5FB6EF5-FFAC-48FB-BAAF-BB7512FC4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9850"/>
            <a:ext cx="12192000" cy="528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216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compliance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we can’t have nice things</a:t>
            </a:r>
          </a:p>
        </p:txBody>
      </p:sp>
    </p:spTree>
    <p:extLst>
      <p:ext uri="{BB962C8B-B14F-4D97-AF65-F5344CB8AC3E}">
        <p14:creationId xmlns:p14="http://schemas.microsoft.com/office/powerpoint/2010/main" val="1350594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COMPLIANCE – Update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57300"/>
            <a:ext cx="10972800" cy="4800600"/>
          </a:xfrm>
        </p:spPr>
        <p:txBody>
          <a:bodyPr>
            <a:normAutofit/>
          </a:bodyPr>
          <a:lstStyle/>
          <a:p>
            <a:pPr fontAlgn="base"/>
            <a:r>
              <a:rPr lang="en-US" sz="4200" dirty="0"/>
              <a:t>Deployment status and age</a:t>
            </a:r>
            <a:endParaRPr lang="en-US" sz="4200" dirty="0">
              <a:cs typeface="Segoe UI"/>
            </a:endParaRPr>
          </a:p>
          <a:p>
            <a:pPr fontAlgn="base"/>
            <a:r>
              <a:rPr lang="en-US" sz="4200" dirty="0"/>
              <a:t>Update Categories</a:t>
            </a:r>
            <a:endParaRPr lang="en-US" sz="4200" dirty="0">
              <a:cs typeface="Segoe UI"/>
            </a:endParaRPr>
          </a:p>
          <a:p>
            <a:pPr fontAlgn="base"/>
            <a:r>
              <a:rPr lang="en-US" sz="4200" dirty="0"/>
              <a:t>Software Update Groups</a:t>
            </a:r>
            <a:endParaRPr lang="en-US" sz="3800" dirty="0">
              <a:cs typeface="Segoe UI"/>
            </a:endParaRPr>
          </a:p>
          <a:p>
            <a:r>
              <a:rPr lang="en-US" sz="4200" dirty="0">
                <a:cs typeface="Segoe UI"/>
              </a:rPr>
              <a:t>What standards/SLAs do you need to meet?</a:t>
            </a:r>
          </a:p>
          <a:p>
            <a:pPr lvl="1"/>
            <a:r>
              <a:rPr lang="en-US" sz="4000" dirty="0">
                <a:cs typeface="Segoe UI"/>
              </a:rPr>
              <a:t>Aka, all Security SU must be deployed within 14 days of release!</a:t>
            </a:r>
          </a:p>
          <a:p>
            <a:pPr lvl="1"/>
            <a:endParaRPr lang="en-US" sz="4000" dirty="0">
              <a:cs typeface="Segoe UI"/>
            </a:endParaRPr>
          </a:p>
          <a:p>
            <a:pPr lvl="1" fontAlgn="base"/>
            <a:endParaRPr lang="en-US" dirty="0">
              <a:cs typeface="Segoe UI"/>
            </a:endParaRPr>
          </a:p>
          <a:p>
            <a:pPr fontAlgn="base"/>
            <a:endParaRPr lang="en-US" dirty="0">
              <a:cs typeface="Segoe UI"/>
            </a:endParaRPr>
          </a:p>
          <a:p>
            <a:endParaRPr lang="en-US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743545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COMPLIANCE – Device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57300"/>
            <a:ext cx="10972800" cy="4800600"/>
          </a:xfrm>
        </p:spPr>
        <p:txBody>
          <a:bodyPr/>
          <a:lstStyle/>
          <a:p>
            <a:pPr fontAlgn="base"/>
            <a:r>
              <a:rPr lang="en-US" sz="3400" dirty="0"/>
              <a:t>Server vs Workstation</a:t>
            </a:r>
            <a:endParaRPr lang="en-US" sz="3400" dirty="0">
              <a:cs typeface="Segoe UI"/>
            </a:endParaRPr>
          </a:p>
          <a:p>
            <a:pPr fontAlgn="base"/>
            <a:r>
              <a:rPr lang="en-US" sz="3400" dirty="0"/>
              <a:t>Operating Systems</a:t>
            </a:r>
            <a:endParaRPr lang="en-US" sz="3400" dirty="0">
              <a:cs typeface="Segoe UI"/>
            </a:endParaRPr>
          </a:p>
          <a:p>
            <a:pPr fontAlgn="base"/>
            <a:r>
              <a:rPr lang="en-US" sz="3400" dirty="0"/>
              <a:t>SLA and Maintenance Windows (ex. Manually patched)</a:t>
            </a:r>
          </a:p>
          <a:p>
            <a:r>
              <a:rPr lang="en-US" sz="3400" dirty="0"/>
              <a:t>What is an ‘Active’ device</a:t>
            </a:r>
            <a:endParaRPr lang="en-US" sz="3400" dirty="0">
              <a:cs typeface="Segoe U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508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Existing solutions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Before You Go Off and Reinvent the Wheel</a:t>
            </a:r>
          </a:p>
        </p:txBody>
      </p:sp>
    </p:spTree>
    <p:extLst>
      <p:ext uri="{BB962C8B-B14F-4D97-AF65-F5344CB8AC3E}">
        <p14:creationId xmlns:p14="http://schemas.microsoft.com/office/powerpoint/2010/main" val="1392744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Ask yourself: is this </a:t>
            </a:r>
            <a:r>
              <a:rPr lang="en-US" i="1"/>
              <a:t>really</a:t>
            </a:r>
            <a:r>
              <a:rPr lang="en-US"/>
              <a:t> worth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fontAlgn="base"/>
            <a:r>
              <a:rPr lang="en-US" sz="3200"/>
              <a:t>The skills involved are not trivial</a:t>
            </a:r>
            <a:endParaRPr lang="en-US" sz="3200">
              <a:cs typeface="Segoe UI"/>
            </a:endParaRPr>
          </a:p>
          <a:p>
            <a:pPr lvl="1" fontAlgn="base"/>
            <a:r>
              <a:rPr lang="en-US" sz="2800"/>
              <a:t>Writing SQL is hard.  Writing </a:t>
            </a:r>
            <a:r>
              <a:rPr lang="en-US" sz="2800" i="1"/>
              <a:t>great</a:t>
            </a:r>
            <a:r>
              <a:rPr lang="en-US" sz="2800"/>
              <a:t> SQL can be maddening</a:t>
            </a:r>
            <a:endParaRPr lang="en-US" sz="2800">
              <a:cs typeface="Segoe UI"/>
            </a:endParaRPr>
          </a:p>
          <a:p>
            <a:pPr lvl="1" fontAlgn="base"/>
            <a:r>
              <a:rPr lang="en-US" sz="2800"/>
              <a:t>Making the data look good takes an eye for design</a:t>
            </a:r>
            <a:endParaRPr lang="en-US" sz="2800">
              <a:cs typeface="Segoe UI"/>
            </a:endParaRPr>
          </a:p>
          <a:p>
            <a:pPr lvl="1" fontAlgn="base"/>
            <a:r>
              <a:rPr lang="en-US" sz="2800"/>
              <a:t>You need to be a subject matter expert</a:t>
            </a:r>
            <a:endParaRPr lang="en-US" sz="2800">
              <a:cs typeface="Segoe UI"/>
            </a:endParaRPr>
          </a:p>
          <a:p>
            <a:pPr lvl="1" fontAlgn="base"/>
            <a:endParaRPr lang="en-US" sz="2800">
              <a:cs typeface="Segoe UI"/>
            </a:endParaRPr>
          </a:p>
          <a:p>
            <a:pPr fontAlgn="base"/>
            <a:r>
              <a:rPr lang="en-US" sz="3200"/>
              <a:t>It always takes 20x as long as you think it will!</a:t>
            </a:r>
            <a:endParaRPr lang="en-US" sz="3200">
              <a:cs typeface="Segoe UI"/>
            </a:endParaRPr>
          </a:p>
          <a:p>
            <a:pPr fontAlgn="base"/>
            <a:r>
              <a:rPr lang="en-US" sz="3200"/>
              <a:t>Your time really does equal money!</a:t>
            </a:r>
            <a:endParaRPr lang="en-US" sz="320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290638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Built In reports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en-US" dirty="0"/>
              <a:t>Software Updates – A Compliance</a:t>
            </a:r>
            <a:endParaRPr lang="en-US" sz="1600" dirty="0"/>
          </a:p>
          <a:p>
            <a:pPr lvl="1" fontAlgn="base"/>
            <a:r>
              <a:rPr lang="en-US" dirty="0"/>
              <a:t>Compliance 5 - Specific computer</a:t>
            </a:r>
            <a:endParaRPr lang="en-US" sz="1440" dirty="0"/>
          </a:p>
          <a:p>
            <a:pPr lvl="1" fontAlgn="base"/>
            <a:r>
              <a:rPr lang="en-US" dirty="0"/>
              <a:t>Compliance 6 - Specific software update states (secondary)</a:t>
            </a:r>
            <a:endParaRPr lang="en-US" sz="1440" dirty="0"/>
          </a:p>
          <a:p>
            <a:pPr fontAlgn="base"/>
            <a:r>
              <a:rPr lang="en-US" dirty="0"/>
              <a:t>Software Updates – B Deployment Management</a:t>
            </a:r>
            <a:endParaRPr lang="en-US" sz="1600" dirty="0"/>
          </a:p>
          <a:p>
            <a:pPr lvl="1" fontAlgn="base"/>
            <a:r>
              <a:rPr lang="en-US" dirty="0"/>
              <a:t>Management 2 - Updates required but not deployed </a:t>
            </a:r>
            <a:endParaRPr lang="en-US" sz="1440" dirty="0"/>
          </a:p>
          <a:p>
            <a:pPr lvl="1" fontAlgn="base"/>
            <a:r>
              <a:rPr lang="en-US" dirty="0"/>
              <a:t>Management 7 - Updates in a deployment missing content</a:t>
            </a:r>
            <a:endParaRPr lang="en-US" sz="1440" dirty="0"/>
          </a:p>
          <a:p>
            <a:pPr fontAlgn="base"/>
            <a:r>
              <a:rPr lang="en-US" dirty="0"/>
              <a:t>Software Updates - C Deployment States</a:t>
            </a:r>
            <a:endParaRPr lang="en-US" sz="1600" dirty="0"/>
          </a:p>
          <a:p>
            <a:pPr lvl="1" fontAlgn="base"/>
            <a:r>
              <a:rPr lang="en-US" dirty="0"/>
              <a:t>Detailed information regarding individual deployments.</a:t>
            </a:r>
            <a:endParaRPr lang="en-US" sz="1440" dirty="0"/>
          </a:p>
          <a:p>
            <a:pPr fontAlgn="base"/>
            <a:r>
              <a:rPr lang="en-US" dirty="0"/>
              <a:t>Software Updates - D Scan</a:t>
            </a:r>
            <a:endParaRPr lang="en-US" sz="1600" dirty="0"/>
          </a:p>
          <a:p>
            <a:pPr lvl="1" fontAlgn="base"/>
            <a:r>
              <a:rPr lang="en-US" dirty="0"/>
              <a:t>Scan states by collection/site</a:t>
            </a:r>
            <a:endParaRPr lang="en-US" sz="1440" dirty="0"/>
          </a:p>
          <a:p>
            <a:pPr fontAlgn="base"/>
            <a:r>
              <a:rPr lang="en-US" dirty="0"/>
              <a:t>Software Updates - E Troubleshooting</a:t>
            </a:r>
            <a:endParaRPr lang="en-US" sz="1600" dirty="0"/>
          </a:p>
          <a:p>
            <a:pPr lvl="1" fontAlgn="base"/>
            <a:r>
              <a:rPr lang="en-US" dirty="0"/>
              <a:t>Troubleshooting 1 - Scan errors </a:t>
            </a:r>
            <a:endParaRPr lang="en-US" sz="1440" dirty="0"/>
          </a:p>
          <a:p>
            <a:pPr fontAlgn="base"/>
            <a:r>
              <a:rPr lang="en-US" dirty="0"/>
              <a:t>A beautiful looking dashboard in /Monitoring/Security/Software Update Dashboard that had no details available beneath it.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76045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Community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fontAlgn="base"/>
            <a:r>
              <a:rPr lang="en-US" sz="2400" dirty="0"/>
              <a:t>Garry Simmons: </a:t>
            </a:r>
            <a:r>
              <a:rPr lang="en-US" sz="2400" b="1" u="sng" dirty="0">
                <a:hlinkClick r:id="rId2"/>
              </a:rPr>
              <a:t>Software Update Compliance Dashboard</a:t>
            </a:r>
            <a:endParaRPr lang="en-US" sz="2400" b="1" u="sng" dirty="0">
              <a:cs typeface="Segoe UI"/>
            </a:endParaRPr>
          </a:p>
          <a:p>
            <a:pPr lvl="1" fontAlgn="base"/>
            <a:r>
              <a:rPr lang="en-US" sz="1600" b="1" dirty="0"/>
              <a:t>Patch My PC Package: </a:t>
            </a:r>
            <a:r>
              <a:rPr lang="en-US" sz="2000" b="1" dirty="0">
                <a:hlinkClick r:id="rId3"/>
              </a:rPr>
              <a:t>Free Software Update Compliance Dashboard Reports for Microsoft SCCM</a:t>
            </a:r>
            <a:endParaRPr lang="en-US" sz="1600" dirty="0">
              <a:cs typeface="Segoe UI"/>
            </a:endParaRPr>
          </a:p>
          <a:p>
            <a:pPr fontAlgn="base"/>
            <a:r>
              <a:rPr lang="en-US" sz="2400" b="1" u="sng" dirty="0">
                <a:hlinkClick r:id="rId4"/>
              </a:rPr>
              <a:t>Software Update Groups Compliance Dashboard Revisited</a:t>
            </a:r>
            <a:endParaRPr lang="en-US" sz="2400" dirty="0">
              <a:cs typeface="Segoe UI"/>
            </a:endParaRPr>
          </a:p>
          <a:p>
            <a:pPr fontAlgn="base"/>
            <a:r>
              <a:rPr lang="en-US" sz="2400" dirty="0" err="1"/>
              <a:t>SCConfigMgr</a:t>
            </a:r>
            <a:r>
              <a:rPr lang="en-US" sz="2400" dirty="0"/>
              <a:t>: </a:t>
            </a:r>
            <a:r>
              <a:rPr lang="en-US" sz="2400" b="1" u="sng" dirty="0">
                <a:hlinkClick r:id="rId5"/>
              </a:rPr>
              <a:t>Patch Compliance Reporting in Configuration Manager with </a:t>
            </a:r>
            <a:r>
              <a:rPr lang="en-US" sz="2400" b="1" u="sng" dirty="0" err="1">
                <a:hlinkClick r:id="rId5"/>
              </a:rPr>
              <a:t>PowerBI</a:t>
            </a:r>
            <a:endParaRPr lang="en-US" sz="2400" b="1" u="sng" dirty="0">
              <a:cs typeface="Segoe UI"/>
            </a:endParaRPr>
          </a:p>
          <a:p>
            <a:pPr fontAlgn="base"/>
            <a:r>
              <a:rPr lang="en-US" sz="2400" dirty="0"/>
              <a:t>Bryan Dam: </a:t>
            </a:r>
            <a:r>
              <a:rPr lang="en-US" sz="2400" b="1" dirty="0">
                <a:hlinkClick r:id="rId6"/>
              </a:rPr>
              <a:t>Software Update Dashboard</a:t>
            </a:r>
            <a:endParaRPr lang="en-US" sz="2400" b="1" dirty="0">
              <a:cs typeface="Segoe UI"/>
            </a:endParaRPr>
          </a:p>
          <a:p>
            <a:r>
              <a:rPr lang="en-US" sz="2400" dirty="0"/>
              <a:t>Microsoft: </a:t>
            </a:r>
            <a:r>
              <a:rPr lang="en-US" sz="2400" b="1" u="sng" dirty="0">
                <a:hlinkClick r:id="rId7"/>
              </a:rPr>
              <a:t>Configuration Manager </a:t>
            </a:r>
            <a:r>
              <a:rPr lang="en-US" sz="2400" b="1" u="sng" dirty="0" err="1">
                <a:hlinkClick r:id="rId7"/>
              </a:rPr>
              <a:t>PowerBI</a:t>
            </a:r>
            <a:r>
              <a:rPr lang="en-US" sz="2400" b="1" u="sng" dirty="0">
                <a:hlinkClick r:id="rId7"/>
              </a:rPr>
              <a:t> Template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80599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Vendor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sz="3200" dirty="0"/>
              <a:t>Recast Software: </a:t>
            </a:r>
            <a:r>
              <a:rPr lang="en-US" sz="3200" b="1" u="sng" dirty="0">
                <a:hlinkClick r:id="rId2"/>
              </a:rPr>
              <a:t>Endpoint Insights</a:t>
            </a:r>
            <a:endParaRPr lang="en-US" sz="3200" b="1" u="sng" dirty="0">
              <a:cs typeface="Segoe UI"/>
            </a:endParaRPr>
          </a:p>
          <a:p>
            <a:pPr fontAlgn="base"/>
            <a:endParaRPr lang="en-US" sz="2400" b="1" dirty="0">
              <a:cs typeface="Segoe UI"/>
            </a:endParaRPr>
          </a:p>
          <a:p>
            <a:pPr fontAlgn="base"/>
            <a:r>
              <a:rPr lang="en-US" sz="3200" dirty="0" err="1"/>
              <a:t>CTGlobal</a:t>
            </a:r>
            <a:r>
              <a:rPr lang="en-US" sz="3200" dirty="0"/>
              <a:t>: </a:t>
            </a:r>
            <a:r>
              <a:rPr lang="en-US" sz="3200" b="1" u="sng" dirty="0">
                <a:hlinkClick r:id="rId3"/>
              </a:rPr>
              <a:t>Insight Analytics</a:t>
            </a:r>
            <a:endParaRPr lang="en-US" sz="3200" b="1" u="sng" dirty="0">
              <a:cs typeface="Segoe UI"/>
            </a:endParaRPr>
          </a:p>
          <a:p>
            <a:pPr fontAlgn="base"/>
            <a:endParaRPr lang="en-US" sz="2400" b="1" dirty="0">
              <a:cs typeface="Segoe UI"/>
            </a:endParaRPr>
          </a:p>
          <a:p>
            <a:r>
              <a:rPr lang="en-US" sz="3200" dirty="0"/>
              <a:t>System Center Dudes: </a:t>
            </a:r>
            <a:r>
              <a:rPr lang="en-US" sz="3200" b="1" u="sng" dirty="0">
                <a:hlinkClick r:id="rId4"/>
              </a:rPr>
              <a:t>Software Update Reports</a:t>
            </a:r>
            <a:endParaRPr lang="en-US" sz="3200" b="1" u="sng" dirty="0">
              <a:cs typeface="Segoe UI"/>
            </a:endParaRPr>
          </a:p>
          <a:p>
            <a:endParaRPr lang="en-US" sz="3200" b="1" u="sng" dirty="0">
              <a:cs typeface="Segoe UI"/>
            </a:endParaRPr>
          </a:p>
          <a:p>
            <a:r>
              <a:rPr lang="en-US" sz="3200" dirty="0"/>
              <a:t>Fat Stacks: </a:t>
            </a:r>
            <a:r>
              <a:rPr lang="en-US" sz="3200" b="1" dirty="0">
                <a:hlinkClick r:id="rId5"/>
              </a:rPr>
              <a:t>BI for SCCM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135102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Show me the data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About That Database</a:t>
            </a:r>
          </a:p>
        </p:txBody>
      </p:sp>
    </p:spTree>
    <p:extLst>
      <p:ext uri="{BB962C8B-B14F-4D97-AF65-F5344CB8AC3E}">
        <p14:creationId xmlns:p14="http://schemas.microsoft.com/office/powerpoint/2010/main" val="3476976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is the Docs?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sz="5400" dirty="0"/>
              <a:t>The documentation for SCCM’s views exists but is frustratingly vague (but getting better)</a:t>
            </a:r>
            <a:endParaRPr lang="en-US" sz="5400" dirty="0">
              <a:cs typeface="Segoe UI"/>
            </a:endParaRPr>
          </a:p>
          <a:p>
            <a:pPr lvl="1" fontAlgn="base"/>
            <a:r>
              <a:rPr lang="en-US" sz="4800" b="1" u="sng" dirty="0">
                <a:hlinkClick r:id="rId3"/>
              </a:rPr>
              <a:t>Software updates views in Configuration Manager</a:t>
            </a:r>
            <a:endParaRPr lang="en-US" sz="4800" b="1" u="sng" dirty="0">
              <a:cs typeface="Segoe UI"/>
            </a:endParaRPr>
          </a:p>
          <a:p>
            <a:pPr lvl="1" fontAlgn="base"/>
            <a:endParaRPr lang="en-US" sz="1440" dirty="0"/>
          </a:p>
          <a:p>
            <a:pPr fontAlgn="base"/>
            <a:endParaRPr lang="en-US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492108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Views: 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en-US" dirty="0"/>
              <a:t>Each state has its own three digit State/Topic Type described in </a:t>
            </a:r>
            <a:r>
              <a:rPr lang="en-US" dirty="0" err="1"/>
              <a:t>v_StateNames</a:t>
            </a:r>
            <a:endParaRPr lang="en-US" dirty="0"/>
          </a:p>
          <a:p>
            <a:pPr fontAlgn="base"/>
            <a:endParaRPr lang="en-US" sz="1100" dirty="0"/>
          </a:p>
          <a:p>
            <a:pPr fontAlgn="base"/>
            <a:r>
              <a:rPr lang="en-US" dirty="0"/>
              <a:t>Compliance</a:t>
            </a:r>
            <a:endParaRPr lang="en-US" sz="1600" dirty="0"/>
          </a:p>
          <a:p>
            <a:pPr lvl="1" fontAlgn="base"/>
            <a:r>
              <a:rPr lang="en-US" dirty="0"/>
              <a:t>Are required/needed updates installed?</a:t>
            </a:r>
            <a:endParaRPr lang="en-US" sz="1600" dirty="0"/>
          </a:p>
          <a:p>
            <a:pPr lvl="1" fontAlgn="base"/>
            <a:r>
              <a:rPr lang="en-US" dirty="0"/>
              <a:t>State Type 300 for assignments/deployments and 500 for updates.</a:t>
            </a:r>
            <a:endParaRPr lang="en-US" sz="1440" dirty="0"/>
          </a:p>
          <a:p>
            <a:pPr fontAlgn="base"/>
            <a:r>
              <a:rPr lang="en-US" dirty="0"/>
              <a:t>Enforcement</a:t>
            </a:r>
            <a:endParaRPr lang="en-US" sz="1600" dirty="0"/>
          </a:p>
          <a:p>
            <a:pPr lvl="1" fontAlgn="base"/>
            <a:r>
              <a:rPr lang="en-US" dirty="0"/>
              <a:t>The state of the installation effort.</a:t>
            </a:r>
            <a:endParaRPr lang="en-US" sz="1440" dirty="0"/>
          </a:p>
          <a:p>
            <a:pPr lvl="1" fontAlgn="base"/>
            <a:r>
              <a:rPr lang="en-US" dirty="0"/>
              <a:t>State Type 301 for assignments/deployments and 402 for updates.</a:t>
            </a:r>
            <a:endParaRPr lang="en-US" sz="1440" dirty="0"/>
          </a:p>
          <a:p>
            <a:pPr fontAlgn="base"/>
            <a:r>
              <a:rPr lang="en-US" dirty="0"/>
              <a:t>Evaluation</a:t>
            </a:r>
            <a:endParaRPr lang="en-US" sz="1600" dirty="0"/>
          </a:p>
          <a:p>
            <a:pPr lvl="1" fontAlgn="base"/>
            <a:r>
              <a:rPr lang="en-US" dirty="0"/>
              <a:t>The state of the last deployment compliance evaluation.</a:t>
            </a:r>
            <a:endParaRPr lang="en-US" sz="1440" dirty="0"/>
          </a:p>
          <a:p>
            <a:pPr lvl="1" fontAlgn="base"/>
            <a:r>
              <a:rPr lang="en-US" dirty="0"/>
              <a:t>State Type 302 for assignments/deployments.</a:t>
            </a:r>
            <a:endParaRPr lang="en-US" sz="1440" dirty="0"/>
          </a:p>
          <a:p>
            <a:pPr fontAlgn="base"/>
            <a:r>
              <a:rPr lang="en-US" dirty="0"/>
              <a:t>Scan</a:t>
            </a:r>
            <a:endParaRPr lang="en-US" sz="1600" dirty="0"/>
          </a:p>
          <a:p>
            <a:pPr lvl="1" fontAlgn="base"/>
            <a:r>
              <a:rPr lang="en-US" dirty="0"/>
              <a:t>State type 501 for software update scans.</a:t>
            </a:r>
            <a:endParaRPr lang="en-US" sz="144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956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V_StateName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8BA752-54F7-48C7-8915-481D423A2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7300"/>
            <a:ext cx="10972800" cy="4800600"/>
          </a:xfrm>
        </p:spPr>
        <p:txBody>
          <a:bodyPr>
            <a:normAutofit fontScale="70000" lnSpcReduction="20000"/>
          </a:bodyPr>
          <a:lstStyle/>
          <a:p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--Compliance: Are required/needed updates installed?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--Deployments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Select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from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v_StateNames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Where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TopicType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300</a:t>
            </a:r>
          </a:p>
          <a:p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--Updates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Select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from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v_StateNames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Where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TopicType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500</a:t>
            </a:r>
          </a:p>
          <a:p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--Enforcement: The state of the installation effort.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--Deployments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Select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from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v_StateNames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Where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TopicType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301</a:t>
            </a:r>
          </a:p>
          <a:p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--Updates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Select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from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v_StateNames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Where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TopicType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402</a:t>
            </a:r>
          </a:p>
          <a:p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--Evaluation: The state of the last deployment compliance evaluation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Select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from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v_StateNames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Where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TopicType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302</a:t>
            </a:r>
          </a:p>
          <a:p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--Update Scans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Select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*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from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v_StateNames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Where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TopicType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501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290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D4983-0DFA-415F-9A69-C2A2A517F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Segoe UI Semibold"/>
              </a:rPr>
              <a:t>Show me the Views!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E2B80-D794-4492-B094-528F70714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cs typeface="Segoe UI"/>
              </a:rPr>
              <a:t>There are 4 important areas for SU:</a:t>
            </a:r>
          </a:p>
          <a:p>
            <a:pPr lvl="1"/>
            <a:r>
              <a:rPr lang="en-US" sz="3200" dirty="0">
                <a:cs typeface="Segoe UI"/>
              </a:rPr>
              <a:t>Summary Views</a:t>
            </a:r>
          </a:p>
          <a:p>
            <a:pPr lvl="1"/>
            <a:r>
              <a:rPr lang="en-US" sz="3200" dirty="0">
                <a:cs typeface="Segoe UI"/>
              </a:rPr>
              <a:t>Deployment Views</a:t>
            </a:r>
          </a:p>
          <a:p>
            <a:pPr lvl="1"/>
            <a:r>
              <a:rPr lang="en-US" sz="3200" dirty="0">
                <a:cs typeface="Segoe UI"/>
              </a:rPr>
              <a:t>Software Update Detail Views</a:t>
            </a:r>
          </a:p>
          <a:p>
            <a:pPr lvl="1"/>
            <a:r>
              <a:rPr lang="en-US" sz="3200" dirty="0">
                <a:cs typeface="Segoe UI"/>
              </a:rPr>
              <a:t>Views you want to join to</a:t>
            </a:r>
          </a:p>
          <a:p>
            <a:pPr lvl="1"/>
            <a:endParaRPr lang="en-US" sz="3200" dirty="0">
              <a:cs typeface="Segoe UI"/>
            </a:endParaRPr>
          </a:p>
          <a:p>
            <a:r>
              <a:rPr lang="en-US" sz="3600" dirty="0">
                <a:cs typeface="Segoe UI"/>
              </a:rPr>
              <a:t>What about Role Based Administration (RBA)?</a:t>
            </a:r>
          </a:p>
          <a:p>
            <a:pPr lvl="1"/>
            <a:endParaRPr lang="en-US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796321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EAE82-C38B-4B02-BA6F-8BDF6487D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 Semibold"/>
              </a:rPr>
              <a:t>Top 3 Summary Views</a:t>
            </a:r>
            <a:endParaRPr lang="en-US" dirty="0"/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0C90A932-BAE3-4984-A425-519F5718D5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4365046"/>
              </p:ext>
            </p:extLst>
          </p:nvPr>
        </p:nvGraphicFramePr>
        <p:xfrm>
          <a:off x="609600" y="1257300"/>
          <a:ext cx="10972800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861662067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1447520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View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20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 err="1">
                          <a:latin typeface="Segoe UI"/>
                        </a:rPr>
                        <a:t>v_Update_ComplianceSummary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Count of devices by Status for each Update </a:t>
                      </a:r>
                      <a:r>
                        <a:rPr lang="en-US"/>
                        <a:t>and Update Group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11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v_CIAssignmentSummary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Count of devices by Status for each Deployment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43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v_UpdateSummaryPerCollection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Count of devices by Status for every Collection in your environment for each deployed update.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16571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768CBFF-A1AB-4945-B5ED-C1DC933D69C0}"/>
              </a:ext>
            </a:extLst>
          </p:cNvPr>
          <p:cNvSpPr txBox="1">
            <a:spLocks/>
          </p:cNvSpPr>
          <p:nvPr/>
        </p:nvSpPr>
        <p:spPr>
          <a:xfrm>
            <a:off x="609600" y="3766820"/>
            <a:ext cx="10972800" cy="229108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2000" b="0" i="0" u="none" strike="noStrike" noProof="0" dirty="0" err="1">
                <a:latin typeface="Segoe UI"/>
              </a:rPr>
              <a:t>v_Update_ComplianceSummary</a:t>
            </a:r>
            <a:endParaRPr lang="en-US" dirty="0"/>
          </a:p>
          <a:p>
            <a:pPr lvl="1" fontAlgn="base"/>
            <a:r>
              <a:rPr lang="en-US" dirty="0"/>
              <a:t>Per update: join where </a:t>
            </a:r>
            <a:r>
              <a:rPr lang="en-US" dirty="0" err="1"/>
              <a:t>v_UpdateInfo.CITYpe_ID</a:t>
            </a:r>
            <a:r>
              <a:rPr lang="en-US" dirty="0"/>
              <a:t> = 8</a:t>
            </a:r>
          </a:p>
          <a:p>
            <a:pPr lvl="1" fontAlgn="base"/>
            <a:r>
              <a:rPr lang="en-US" dirty="0"/>
              <a:t>Per Software Update Group: join where </a:t>
            </a:r>
            <a:r>
              <a:rPr lang="en-US" dirty="0" err="1"/>
              <a:t>v_UpdateInfo.CITYpe_ID</a:t>
            </a:r>
            <a:r>
              <a:rPr lang="en-US" dirty="0"/>
              <a:t> = 9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Pros: Fast and easy to use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Cons: </a:t>
            </a:r>
            <a:r>
              <a:rPr lang="en-US" dirty="0" err="1"/>
              <a:t>Laggy</a:t>
            </a:r>
            <a:r>
              <a:rPr lang="en-US" dirty="0"/>
              <a:t> and rarely match their lower-level details</a:t>
            </a:r>
          </a:p>
        </p:txBody>
      </p:sp>
    </p:spTree>
    <p:extLst>
      <p:ext uri="{BB962C8B-B14F-4D97-AF65-F5344CB8AC3E}">
        <p14:creationId xmlns:p14="http://schemas.microsoft.com/office/powerpoint/2010/main" val="1287338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Update Views: STATUS SUMMARIZER 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err="1"/>
              <a:t>v_AssignmentEnforcementSummaryPerUpdateAndState</a:t>
            </a:r>
            <a:endParaRPr lang="en-US" sz="1600"/>
          </a:p>
          <a:p>
            <a:pPr lvl="1" fontAlgn="base"/>
            <a:r>
              <a:rPr lang="en-US"/>
              <a:t>A row for each combination of deployment, update, and enforcement state.</a:t>
            </a:r>
            <a:endParaRPr lang="en-US" sz="1440"/>
          </a:p>
          <a:p>
            <a:pPr lvl="1" fontAlgn="base"/>
            <a:r>
              <a:rPr lang="en-US"/>
              <a:t>Contains the count of devices in that state and the total devices targeted by the deployment.</a:t>
            </a:r>
          </a:p>
          <a:p>
            <a:pPr fontAlgn="base"/>
            <a:endParaRPr lang="en-US" sz="1000"/>
          </a:p>
          <a:p>
            <a:pPr fontAlgn="base"/>
            <a:r>
              <a:rPr lang="en-US" err="1"/>
              <a:t>v_Update_ComplianceSummary</a:t>
            </a:r>
            <a:endParaRPr lang="en-US" sz="1600"/>
          </a:p>
          <a:p>
            <a:pPr lvl="1" fontAlgn="base"/>
            <a:r>
              <a:rPr lang="en-US"/>
              <a:t>A row for each update that has been deployed and the number of clients whose compliance is Unknown, Not Applicable, Needed, Present, Installed, and Failed.</a:t>
            </a:r>
          </a:p>
          <a:p>
            <a:pPr fontAlgn="base"/>
            <a:endParaRPr lang="en-US" sz="1000"/>
          </a:p>
          <a:p>
            <a:pPr fontAlgn="base"/>
            <a:r>
              <a:rPr lang="en-US" err="1"/>
              <a:t>v_Update_ComplianceSummary_Live</a:t>
            </a:r>
            <a:endParaRPr lang="en-US" sz="1600"/>
          </a:p>
          <a:p>
            <a:pPr lvl="1" fontAlgn="base"/>
            <a:r>
              <a:rPr lang="en-US"/>
              <a:t>Same fields as </a:t>
            </a:r>
            <a:r>
              <a:rPr lang="en-US" err="1"/>
              <a:t>v_Update_ComplianceSummary</a:t>
            </a:r>
            <a:r>
              <a:rPr lang="en-US"/>
              <a:t> but includes undeployed updates.</a:t>
            </a:r>
            <a:endParaRPr lang="en-US" sz="1440"/>
          </a:p>
          <a:p>
            <a:pPr lvl="1" fontAlgn="base"/>
            <a:r>
              <a:rPr lang="en-US"/>
              <a:t>A subset of </a:t>
            </a:r>
            <a:r>
              <a:rPr lang="en-US" err="1"/>
              <a:t>v_UpdateSummaryPerCollection</a:t>
            </a:r>
            <a:r>
              <a:rPr lang="en-US"/>
              <a:t> for the All Desktop and Server Clients collection.</a:t>
            </a:r>
            <a:endParaRPr lang="en-US" sz="1440"/>
          </a:p>
          <a:p>
            <a:pPr lvl="1" fontAlgn="base"/>
            <a:r>
              <a:rPr lang="en-US"/>
              <a:t>Non-existent (null) compliance data is swapped with zero.</a:t>
            </a:r>
            <a:endParaRPr lang="en-US" sz="1440"/>
          </a:p>
        </p:txBody>
      </p:sp>
    </p:spTree>
    <p:extLst>
      <p:ext uri="{BB962C8B-B14F-4D97-AF65-F5344CB8AC3E}">
        <p14:creationId xmlns:p14="http://schemas.microsoft.com/office/powerpoint/2010/main" val="391437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 views: status summarizer 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 err="1"/>
              <a:t>v_UpdateDeploymentSummary</a:t>
            </a:r>
            <a:endParaRPr lang="en-US" sz="1600" dirty="0"/>
          </a:p>
          <a:p>
            <a:pPr lvl="1" fontAlgn="base"/>
            <a:r>
              <a:rPr lang="en-US" dirty="0"/>
              <a:t>A row per update per assignment  that has been deployed and the number of clients whose compliance is Unknown, Not Applicable, Needed, Present, Installed, and Failed.</a:t>
            </a:r>
            <a:endParaRPr lang="en-US" sz="1440" dirty="0"/>
          </a:p>
          <a:p>
            <a:pPr lvl="1" fontAlgn="base"/>
            <a:r>
              <a:rPr lang="en-US" dirty="0"/>
              <a:t>Note: This view appears to be broken … the data is always null.</a:t>
            </a:r>
            <a:endParaRPr lang="en-US" sz="1440" dirty="0"/>
          </a:p>
          <a:p>
            <a:pPr fontAlgn="base"/>
            <a:endParaRPr lang="en-US" sz="1000" dirty="0"/>
          </a:p>
          <a:p>
            <a:pPr fontAlgn="base"/>
            <a:r>
              <a:rPr lang="en-US" dirty="0" err="1"/>
              <a:t>v_Update_DeploymentSummary_Live</a:t>
            </a:r>
            <a:endParaRPr lang="en-US" sz="1600" dirty="0"/>
          </a:p>
          <a:p>
            <a:pPr lvl="1" fontAlgn="base"/>
            <a:r>
              <a:rPr lang="en-US" dirty="0"/>
              <a:t>Same summary fields as </a:t>
            </a:r>
            <a:r>
              <a:rPr lang="en-US" dirty="0" err="1"/>
              <a:t>v_UpdateDeploymentSummary</a:t>
            </a:r>
            <a:r>
              <a:rPr lang="en-US" dirty="0"/>
              <a:t>.</a:t>
            </a:r>
            <a:endParaRPr lang="en-US" sz="1440" dirty="0"/>
          </a:p>
          <a:p>
            <a:pPr lvl="1" fontAlgn="base"/>
            <a:r>
              <a:rPr lang="en-US" dirty="0"/>
              <a:t>A subset of </a:t>
            </a:r>
            <a:r>
              <a:rPr lang="en-US" dirty="0" err="1"/>
              <a:t>v_UpdateSummaryPerCollection</a:t>
            </a:r>
            <a:r>
              <a:rPr lang="en-US" dirty="0"/>
              <a:t> for deployments.</a:t>
            </a:r>
            <a:endParaRPr lang="en-US" sz="1440" dirty="0"/>
          </a:p>
          <a:p>
            <a:pPr lvl="1" fontAlgn="base"/>
            <a:r>
              <a:rPr lang="en-US" dirty="0"/>
              <a:t>Excludes the Unknown computer collections.</a:t>
            </a:r>
            <a:endParaRPr lang="en-US" sz="1440" dirty="0"/>
          </a:p>
          <a:p>
            <a:pPr fontAlgn="base"/>
            <a:endParaRPr lang="en-US" sz="1000" dirty="0"/>
          </a:p>
          <a:p>
            <a:pPr fontAlgn="base"/>
            <a:r>
              <a:rPr lang="en-US" dirty="0" err="1"/>
              <a:t>v_UpdateSummaryPerCollection</a:t>
            </a:r>
            <a:r>
              <a:rPr lang="en-US" dirty="0"/>
              <a:t> </a:t>
            </a:r>
            <a:endParaRPr lang="en-US" sz="1600" dirty="0"/>
          </a:p>
          <a:p>
            <a:pPr lvl="1" fontAlgn="base"/>
            <a:r>
              <a:rPr lang="en-US" dirty="0"/>
              <a:t>A cross join of </a:t>
            </a:r>
            <a:r>
              <a:rPr lang="en-US" dirty="0" err="1"/>
              <a:t>v_ClientCollectionMembers</a:t>
            </a:r>
            <a:r>
              <a:rPr lang="en-US" dirty="0"/>
              <a:t> and </a:t>
            </a:r>
            <a:r>
              <a:rPr lang="en-US" dirty="0" err="1"/>
              <a:t>v_UpdateCIs</a:t>
            </a:r>
            <a:endParaRPr lang="en-US" sz="1440" dirty="0"/>
          </a:p>
        </p:txBody>
      </p:sp>
    </p:spTree>
    <p:extLst>
      <p:ext uri="{BB962C8B-B14F-4D97-AF65-F5344CB8AC3E}">
        <p14:creationId xmlns:p14="http://schemas.microsoft.com/office/powerpoint/2010/main" val="3958414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Software Update Summary Views</a:t>
            </a:r>
          </a:p>
        </p:txBody>
      </p:sp>
    </p:spTree>
    <p:extLst>
      <p:ext uri="{BB962C8B-B14F-4D97-AF65-F5344CB8AC3E}">
        <p14:creationId xmlns:p14="http://schemas.microsoft.com/office/powerpoint/2010/main" val="10655785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Console’s Software Update Group Summary Graph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990B30-B478-46D3-8D72-2AD15B68D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7108"/>
            <a:ext cx="12191999" cy="502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3539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Console’s Software Update Group Summary Graph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8BA752-54F7-48C7-8915-481D423A2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7300"/>
            <a:ext cx="10972800" cy="4800600"/>
          </a:xfrm>
        </p:spPr>
        <p:txBody>
          <a:bodyPr>
            <a:normAutofit fontScale="70000" lnSpcReduction="20000"/>
          </a:bodyPr>
          <a:lstStyle/>
          <a:p>
            <a:r>
              <a:rPr lang="en-US" sz="3600" dirty="0">
                <a:latin typeface="Consolas"/>
                <a:cs typeface="Courier New"/>
              </a:rPr>
              <a:t>Select </a:t>
            </a:r>
            <a:endParaRPr lang="en-US" dirty="0"/>
          </a:p>
          <a:p>
            <a:r>
              <a:rPr lang="en-US" sz="3600" dirty="0">
                <a:latin typeface="Consolas"/>
                <a:cs typeface="Courier New"/>
              </a:rPr>
              <a:t> </a:t>
            </a:r>
            <a:r>
              <a:rPr lang="en-US" sz="3600" dirty="0" err="1">
                <a:latin typeface="Consolas"/>
                <a:cs typeface="Courier New"/>
              </a:rPr>
              <a:t>vALI.Title</a:t>
            </a:r>
            <a:r>
              <a:rPr lang="en-US" sz="3600" dirty="0">
                <a:latin typeface="Consolas"/>
                <a:cs typeface="Courier New"/>
              </a:rPr>
              <a:t> as 'title', </a:t>
            </a:r>
            <a:endParaRPr lang="en-US" dirty="0"/>
          </a:p>
          <a:p>
            <a:r>
              <a:rPr lang="en-US" sz="3600" dirty="0">
                <a:latin typeface="Consolas"/>
                <a:cs typeface="Courier New"/>
              </a:rPr>
              <a:t> (</a:t>
            </a:r>
            <a:r>
              <a:rPr lang="en-US" sz="3600" dirty="0" err="1">
                <a:latin typeface="Consolas"/>
                <a:cs typeface="Courier New"/>
              </a:rPr>
              <a:t>vUCS.NumNotApplicable</a:t>
            </a:r>
            <a:r>
              <a:rPr lang="en-US" sz="3600" dirty="0">
                <a:latin typeface="Consolas"/>
                <a:cs typeface="Courier New"/>
              </a:rPr>
              <a:t> + </a:t>
            </a:r>
            <a:r>
              <a:rPr lang="en-US" sz="3600" dirty="0" err="1">
                <a:latin typeface="Consolas"/>
                <a:cs typeface="Courier New"/>
              </a:rPr>
              <a:t>vUCS.NumPresent</a:t>
            </a:r>
            <a:r>
              <a:rPr lang="en-US" sz="3600" dirty="0">
                <a:latin typeface="Consolas"/>
                <a:cs typeface="Courier New"/>
              </a:rPr>
              <a:t> </a:t>
            </a:r>
            <a:endParaRPr lang="en-US" dirty="0"/>
          </a:p>
          <a:p>
            <a:r>
              <a:rPr lang="en-US" sz="3600" dirty="0">
                <a:latin typeface="Consolas"/>
                <a:cs typeface="Courier New"/>
              </a:rPr>
              <a:t>   + </a:t>
            </a:r>
            <a:r>
              <a:rPr lang="en-US" sz="3600" dirty="0" err="1">
                <a:latin typeface="Consolas"/>
                <a:cs typeface="Courier New"/>
              </a:rPr>
              <a:t>vUCS.NumInstalled</a:t>
            </a:r>
            <a:r>
              <a:rPr lang="en-US" sz="3600" dirty="0">
                <a:latin typeface="Consolas"/>
                <a:cs typeface="Courier New"/>
              </a:rPr>
              <a:t>) as 'Compliant', </a:t>
            </a:r>
            <a:endParaRPr lang="en-US" dirty="0"/>
          </a:p>
          <a:p>
            <a:r>
              <a:rPr lang="en-US" sz="3600" dirty="0">
                <a:latin typeface="Consolas"/>
                <a:cs typeface="Courier New"/>
              </a:rPr>
              <a:t> (</a:t>
            </a:r>
            <a:r>
              <a:rPr lang="en-US" sz="3600" dirty="0" err="1">
                <a:latin typeface="Consolas"/>
                <a:cs typeface="Courier New"/>
              </a:rPr>
              <a:t>vUCS.NumMissing</a:t>
            </a:r>
            <a:r>
              <a:rPr lang="en-US" sz="3600" dirty="0">
                <a:latin typeface="Consolas"/>
                <a:cs typeface="Courier New"/>
              </a:rPr>
              <a:t> + </a:t>
            </a:r>
            <a:r>
              <a:rPr lang="en-US" sz="3600" dirty="0" err="1">
                <a:latin typeface="Consolas"/>
                <a:cs typeface="Courier New"/>
              </a:rPr>
              <a:t>vUCS.NumFailed</a:t>
            </a:r>
            <a:r>
              <a:rPr lang="en-US" sz="3600" dirty="0">
                <a:latin typeface="Consolas"/>
                <a:cs typeface="Courier New"/>
              </a:rPr>
              <a:t>) as 'Non-Complaint', </a:t>
            </a:r>
            <a:endParaRPr lang="en-US" dirty="0"/>
          </a:p>
          <a:p>
            <a:r>
              <a:rPr lang="en-US" sz="3600" dirty="0">
                <a:latin typeface="Consolas"/>
                <a:cs typeface="Courier New"/>
              </a:rPr>
              <a:t>  </a:t>
            </a:r>
            <a:r>
              <a:rPr lang="en-US" sz="3600" dirty="0" err="1">
                <a:latin typeface="Consolas"/>
                <a:cs typeface="Courier New"/>
              </a:rPr>
              <a:t>vUCS.NumUnknown</a:t>
            </a:r>
            <a:r>
              <a:rPr lang="en-US" sz="3600" dirty="0">
                <a:latin typeface="Consolas"/>
                <a:cs typeface="Courier New"/>
              </a:rPr>
              <a:t> as 'Unknown' </a:t>
            </a:r>
            <a:endParaRPr lang="en-US" dirty="0"/>
          </a:p>
          <a:p>
            <a:r>
              <a:rPr lang="en-US" sz="3600" dirty="0">
                <a:latin typeface="Consolas"/>
                <a:cs typeface="Courier New"/>
              </a:rPr>
              <a:t>From </a:t>
            </a:r>
            <a:endParaRPr lang="en-US" dirty="0"/>
          </a:p>
          <a:p>
            <a:r>
              <a:rPr lang="en-US" sz="3600" dirty="0">
                <a:latin typeface="Consolas"/>
                <a:cs typeface="Courier New"/>
              </a:rPr>
              <a:t> </a:t>
            </a:r>
            <a:r>
              <a:rPr lang="en-US" sz="3600" dirty="0" err="1">
                <a:latin typeface="Consolas"/>
                <a:cs typeface="Courier New"/>
              </a:rPr>
              <a:t>dbo.v_AuthListInfo</a:t>
            </a:r>
            <a:r>
              <a:rPr lang="en-US" sz="3600" dirty="0">
                <a:latin typeface="Consolas"/>
                <a:cs typeface="Courier New"/>
              </a:rPr>
              <a:t> </a:t>
            </a:r>
            <a:r>
              <a:rPr lang="en-US" sz="3600" dirty="0" err="1">
                <a:latin typeface="Consolas"/>
                <a:cs typeface="Courier New"/>
              </a:rPr>
              <a:t>vALI</a:t>
            </a:r>
            <a:r>
              <a:rPr lang="en-US" sz="3600" dirty="0">
                <a:latin typeface="Consolas"/>
                <a:cs typeface="Courier New"/>
              </a:rPr>
              <a:t> </a:t>
            </a:r>
            <a:endParaRPr lang="en-US" dirty="0"/>
          </a:p>
          <a:p>
            <a:r>
              <a:rPr lang="en-US" sz="3600" dirty="0">
                <a:latin typeface="Consolas"/>
                <a:cs typeface="Courier New"/>
              </a:rPr>
              <a:t> Left Join </a:t>
            </a:r>
            <a:r>
              <a:rPr lang="en-US" sz="3600" dirty="0" err="1">
                <a:latin typeface="Consolas"/>
                <a:cs typeface="Courier New"/>
              </a:rPr>
              <a:t>dbo.v_Update_ComplianceSummary</a:t>
            </a:r>
            <a:r>
              <a:rPr lang="en-US" sz="3600" dirty="0">
                <a:latin typeface="Consolas"/>
                <a:cs typeface="Courier New"/>
              </a:rPr>
              <a:t> </a:t>
            </a:r>
            <a:r>
              <a:rPr lang="en-US" sz="3600" dirty="0" err="1">
                <a:latin typeface="Consolas"/>
                <a:cs typeface="Courier New"/>
              </a:rPr>
              <a:t>vUCS</a:t>
            </a:r>
            <a:r>
              <a:rPr lang="en-US" sz="3600" dirty="0">
                <a:latin typeface="Consolas"/>
                <a:cs typeface="Courier New"/>
              </a:rPr>
              <a:t> </a:t>
            </a:r>
            <a:endParaRPr lang="en-US" dirty="0"/>
          </a:p>
          <a:p>
            <a:r>
              <a:rPr lang="en-US" sz="3600" dirty="0">
                <a:latin typeface="Consolas"/>
                <a:cs typeface="Courier New"/>
              </a:rPr>
              <a:t>   on </a:t>
            </a:r>
            <a:r>
              <a:rPr lang="en-US" sz="3600" dirty="0" err="1">
                <a:latin typeface="Consolas"/>
                <a:cs typeface="Courier New"/>
              </a:rPr>
              <a:t>vALI.CI_ID</a:t>
            </a:r>
            <a:r>
              <a:rPr lang="en-US" sz="3600" dirty="0">
                <a:latin typeface="Consolas"/>
                <a:cs typeface="Courier New"/>
              </a:rPr>
              <a:t> = </a:t>
            </a:r>
            <a:r>
              <a:rPr lang="en-US" sz="3600" dirty="0" err="1">
                <a:latin typeface="Consolas"/>
                <a:cs typeface="Courier New"/>
              </a:rPr>
              <a:t>vUCS.CI_ID</a:t>
            </a:r>
            <a:endParaRPr lang="en-US" dirty="0" err="1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921645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EAE82-C38B-4B02-BA6F-8BDF6487D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 Semibold"/>
              </a:rPr>
              <a:t>Top 3 Deployment Views</a:t>
            </a:r>
            <a:endParaRPr lang="en-US" dirty="0"/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0C90A932-BAE3-4984-A425-519F5718D5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3468393"/>
              </p:ext>
            </p:extLst>
          </p:nvPr>
        </p:nvGraphicFramePr>
        <p:xfrm>
          <a:off x="609600" y="1257300"/>
          <a:ext cx="10972800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861662067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1447520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View Name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20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trike="sngStrike" dirty="0" err="1"/>
                        <a:t>v_UpdateDeploymentSummary</a:t>
                      </a:r>
                      <a:endParaRPr lang="en-US" strike="sngStrik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Count of devices by Status for each Collection in each Deployment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11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v_UpdateAssignmentStatus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Compliance, Enforcement, and Evaluation details for each device in each Deployment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43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v_CIAssignment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Details about deployment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16571"/>
                  </a:ext>
                </a:extLst>
              </a:tr>
            </a:tbl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0F0010-A94D-4A89-8DCA-D83307E9FA5B}"/>
              </a:ext>
            </a:extLst>
          </p:cNvPr>
          <p:cNvSpPr txBox="1">
            <a:spLocks/>
          </p:cNvSpPr>
          <p:nvPr/>
        </p:nvSpPr>
        <p:spPr>
          <a:xfrm>
            <a:off x="609600" y="3766820"/>
            <a:ext cx="10972800" cy="22910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dirty="0"/>
              <a:t>Deployment = Assignment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Pros: Faster than lower-level views, allow for deadline filtering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Cons: May not match their lower-level details</a:t>
            </a:r>
          </a:p>
        </p:txBody>
      </p:sp>
    </p:spTree>
    <p:extLst>
      <p:ext uri="{BB962C8B-B14F-4D97-AF65-F5344CB8AC3E}">
        <p14:creationId xmlns:p14="http://schemas.microsoft.com/office/powerpoint/2010/main" val="18356462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Update views: DEPLOYMENT STATUS 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err="1"/>
              <a:t>v_UpdateScanStatus</a:t>
            </a:r>
            <a:endParaRPr lang="en-US" sz="1600"/>
          </a:p>
          <a:p>
            <a:pPr lvl="1" fontAlgn="base"/>
            <a:r>
              <a:rPr lang="en-US"/>
              <a:t>Information regarding the last software update scan per device.</a:t>
            </a:r>
          </a:p>
          <a:p>
            <a:pPr fontAlgn="base"/>
            <a:endParaRPr lang="en-US" sz="1000"/>
          </a:p>
          <a:p>
            <a:pPr fontAlgn="base"/>
            <a:r>
              <a:rPr lang="en-US" err="1"/>
              <a:t>v_Update_ComplianceStatus</a:t>
            </a:r>
            <a:endParaRPr lang="en-US" sz="1600"/>
          </a:p>
          <a:p>
            <a:pPr lvl="1" fontAlgn="base"/>
            <a:r>
              <a:rPr lang="en-US"/>
              <a:t>Compliance and enforcement status per update per device.</a:t>
            </a:r>
            <a:endParaRPr lang="en-US" sz="1440"/>
          </a:p>
          <a:p>
            <a:pPr lvl="1" fontAlgn="base"/>
            <a:r>
              <a:rPr lang="en-US"/>
              <a:t>Excludes records where compliance status is unknown or not applicable.</a:t>
            </a:r>
          </a:p>
          <a:p>
            <a:pPr fontAlgn="base"/>
            <a:endParaRPr lang="en-US" sz="1000"/>
          </a:p>
          <a:p>
            <a:pPr fontAlgn="base"/>
            <a:r>
              <a:rPr lang="en-US" err="1"/>
              <a:t>v_UpdateState_Combined</a:t>
            </a:r>
            <a:endParaRPr lang="en-US" sz="1600"/>
          </a:p>
          <a:p>
            <a:pPr lvl="1" fontAlgn="base"/>
            <a:r>
              <a:rPr lang="en-US"/>
              <a:t>Compliance for </a:t>
            </a:r>
            <a:r>
              <a:rPr lang="en-US" i="1"/>
              <a:t>every</a:t>
            </a:r>
            <a:r>
              <a:rPr lang="en-US"/>
              <a:t> update per device.</a:t>
            </a:r>
            <a:endParaRPr lang="en-US" sz="1440"/>
          </a:p>
          <a:p>
            <a:pPr lvl="1" fontAlgn="base"/>
            <a:r>
              <a:rPr lang="en-US"/>
              <a:t>Updates that are not applicable list their detection states.</a:t>
            </a:r>
            <a:endParaRPr lang="en-US" sz="1440"/>
          </a:p>
          <a:p>
            <a:pPr lvl="1" fontAlgn="base"/>
            <a:r>
              <a:rPr lang="en-US"/>
              <a:t>Updates that are required list their enforcement states.</a:t>
            </a:r>
            <a:endParaRPr lang="en-US" sz="1440"/>
          </a:p>
        </p:txBody>
      </p:sp>
    </p:spTree>
    <p:extLst>
      <p:ext uri="{BB962C8B-B14F-4D97-AF65-F5344CB8AC3E}">
        <p14:creationId xmlns:p14="http://schemas.microsoft.com/office/powerpoint/2010/main" val="36255143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 Views: Deployment status 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en-US" dirty="0"/>
              <a:t>These three views all contain the state id, state messages, state time, and error codes</a:t>
            </a:r>
            <a:endParaRPr lang="en-US" sz="1600" dirty="0"/>
          </a:p>
          <a:p>
            <a:pPr fontAlgn="base"/>
            <a:endParaRPr lang="en-US" dirty="0"/>
          </a:p>
          <a:p>
            <a:pPr fontAlgn="base"/>
            <a:r>
              <a:rPr lang="en-US" dirty="0" err="1"/>
              <a:t>v_AssignmentState_Combined</a:t>
            </a:r>
            <a:endParaRPr lang="en-US" sz="1600" dirty="0"/>
          </a:p>
          <a:p>
            <a:pPr lvl="1" fontAlgn="base"/>
            <a:r>
              <a:rPr lang="en-US" dirty="0"/>
              <a:t>The single latest state regardless of state type</a:t>
            </a:r>
            <a:endParaRPr lang="en-US" sz="1440" dirty="0"/>
          </a:p>
          <a:p>
            <a:pPr lvl="1" fontAlgn="base"/>
            <a:r>
              <a:rPr lang="en-US" dirty="0"/>
              <a:t>One row per device and deployment</a:t>
            </a:r>
            <a:endParaRPr lang="en-US" sz="1440" dirty="0"/>
          </a:p>
          <a:p>
            <a:pPr fontAlgn="base"/>
            <a:endParaRPr lang="en-US" dirty="0"/>
          </a:p>
          <a:p>
            <a:pPr fontAlgn="base"/>
            <a:r>
              <a:rPr lang="en-US" dirty="0" err="1"/>
              <a:t>v_AssignmentStatePerTopic</a:t>
            </a:r>
            <a:endParaRPr lang="en-US" sz="1600" dirty="0"/>
          </a:p>
          <a:p>
            <a:pPr lvl="1" fontAlgn="base"/>
            <a:r>
              <a:rPr lang="en-US" dirty="0"/>
              <a:t>The single latest state for all state types</a:t>
            </a:r>
            <a:endParaRPr lang="en-US" sz="1440" dirty="0"/>
          </a:p>
          <a:p>
            <a:pPr lvl="1" fontAlgn="base"/>
            <a:r>
              <a:rPr lang="en-US" dirty="0"/>
              <a:t>Usually three rows: Evaluation Succeeded, Successfully installed updates(s), Compliant</a:t>
            </a:r>
            <a:endParaRPr lang="en-US" sz="1440" dirty="0"/>
          </a:p>
          <a:p>
            <a:pPr fontAlgn="base"/>
            <a:endParaRPr lang="en-US" dirty="0"/>
          </a:p>
          <a:p>
            <a:pPr fontAlgn="base"/>
            <a:r>
              <a:rPr lang="en-US" dirty="0" err="1"/>
              <a:t>v_UpdateAssignmentStatus</a:t>
            </a:r>
            <a:endParaRPr lang="en-US" sz="1600" dirty="0"/>
          </a:p>
          <a:p>
            <a:pPr lvl="1" fontAlgn="base"/>
            <a:r>
              <a:rPr lang="en-US" dirty="0"/>
              <a:t>The single latest state for all types</a:t>
            </a:r>
            <a:endParaRPr lang="en-US" sz="1440" dirty="0"/>
          </a:p>
          <a:p>
            <a:pPr lvl="1" fontAlgn="base"/>
            <a:r>
              <a:rPr lang="en-US" dirty="0"/>
              <a:t>One row containing all the data</a:t>
            </a:r>
            <a:endParaRPr lang="en-US" sz="1440" dirty="0"/>
          </a:p>
        </p:txBody>
      </p:sp>
    </p:spTree>
    <p:extLst>
      <p:ext uri="{BB962C8B-B14F-4D97-AF65-F5344CB8AC3E}">
        <p14:creationId xmlns:p14="http://schemas.microsoft.com/office/powerpoint/2010/main" val="17704426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Software Update Deployment Views</a:t>
            </a:r>
          </a:p>
        </p:txBody>
      </p:sp>
    </p:spTree>
    <p:extLst>
      <p:ext uri="{BB962C8B-B14F-4D97-AF65-F5344CB8AC3E}">
        <p14:creationId xmlns:p14="http://schemas.microsoft.com/office/powerpoint/2010/main" val="36850284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Update Deployment Views: Deployment Summary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0F96C6-FC98-4E69-972F-7C6066DFE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85" y="1628422"/>
            <a:ext cx="12217570" cy="466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952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28600"/>
            <a:ext cx="11414234" cy="914400"/>
          </a:xfrm>
        </p:spPr>
        <p:txBody>
          <a:bodyPr>
            <a:noAutofit/>
          </a:bodyPr>
          <a:lstStyle/>
          <a:p>
            <a:r>
              <a:rPr lang="en-US" sz="2800" dirty="0"/>
              <a:t>Update Deployment Views: Deployment Summary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8BA752-54F7-48C7-8915-481D423A2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7300"/>
            <a:ext cx="109728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select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vCA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.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AssignmentName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vCAS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.*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from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1"/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distinct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vCATCI</a:t>
            </a:r>
            <a:r>
              <a:rPr lang="en-US" dirty="0" err="1">
                <a:solidFill>
                  <a:srgbClr val="808080"/>
                </a:solidFill>
                <a:latin typeface="Consolas" panose="020B0609020204030204" pitchFamily="49" charset="0"/>
              </a:rPr>
              <a:t>.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AssignmentID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1"/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from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v_UpdateCIs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vUCI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1"/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left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join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v_CIRelation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vCR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1"/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	on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vUCI</a:t>
            </a:r>
            <a:r>
              <a:rPr lang="en-US" dirty="0" err="1">
                <a:solidFill>
                  <a:srgbClr val="808080"/>
                </a:solidFill>
                <a:latin typeface="Consolas" panose="020B0609020204030204" pitchFamily="49" charset="0"/>
              </a:rPr>
              <a:t>.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CI_ID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=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vCR</a:t>
            </a:r>
            <a:r>
              <a:rPr lang="en-US" dirty="0" err="1">
                <a:solidFill>
                  <a:srgbClr val="808080"/>
                </a:solidFill>
                <a:latin typeface="Consolas" panose="020B0609020204030204" pitchFamily="49" charset="0"/>
              </a:rPr>
              <a:t>.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FromCIID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1"/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left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join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v_CIAssignmentToCI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vCATCI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1"/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	on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vCR</a:t>
            </a:r>
            <a:r>
              <a:rPr lang="en-US" dirty="0" err="1">
                <a:solidFill>
                  <a:srgbClr val="808080"/>
                </a:solidFill>
                <a:latin typeface="Consolas" panose="020B0609020204030204" pitchFamily="49" charset="0"/>
              </a:rPr>
              <a:t>.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ToCIID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=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vCATCI</a:t>
            </a:r>
            <a:r>
              <a:rPr lang="en-US" dirty="0" err="1">
                <a:solidFill>
                  <a:srgbClr val="808080"/>
                </a:solidFill>
                <a:latin typeface="Consolas" panose="020B0609020204030204" pitchFamily="49" charset="0"/>
              </a:rPr>
              <a:t>.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CI_ID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1"/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where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CIType_ID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=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9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)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As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SUGAssignments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Left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Join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v_CIAssignment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vCA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on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SUGAssignments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.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AssignmentID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vCA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.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AssignmentID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Left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Join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v_CIAssignmentSummary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vCAS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	on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SUGAssignments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.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AssignmentID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808080"/>
                </a:solidFill>
                <a:latin typeface="Consolas" panose="020B0609020204030204" pitchFamily="49" charset="0"/>
              </a:rPr>
              <a:t>=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vCAS</a:t>
            </a:r>
            <a:r>
              <a:rPr lang="en-US" sz="1800" dirty="0" err="1">
                <a:solidFill>
                  <a:srgbClr val="808080"/>
                </a:solidFill>
                <a:latin typeface="Consolas" panose="020B0609020204030204" pitchFamily="49" charset="0"/>
              </a:rPr>
              <a:t>.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AssignmentID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1079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28600"/>
            <a:ext cx="11414234" cy="914400"/>
          </a:xfrm>
        </p:spPr>
        <p:txBody>
          <a:bodyPr>
            <a:noAutofit/>
          </a:bodyPr>
          <a:lstStyle/>
          <a:p>
            <a:r>
              <a:rPr lang="en-US" sz="2800" dirty="0"/>
              <a:t>Update Views: Status of Deployments Older than X Days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8BA752-54F7-48C7-8915-481D423A2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7300"/>
            <a:ext cx="10972800" cy="4800600"/>
          </a:xfrm>
        </p:spPr>
        <p:txBody>
          <a:bodyPr>
            <a:normAutofit fontScale="25000" lnSpcReduction="20000"/>
          </a:bodyPr>
          <a:lstStyle/>
          <a:p>
            <a:r>
              <a:rPr lang="en-US"/>
              <a:t>declare @days integer = 1 </a:t>
            </a:r>
          </a:p>
          <a:p>
            <a:r>
              <a:rPr lang="en-US"/>
              <a:t>Select </a:t>
            </a:r>
          </a:p>
          <a:p>
            <a:r>
              <a:rPr lang="en-US"/>
              <a:t>vRS.NetBios_Name0, </a:t>
            </a:r>
          </a:p>
          <a:p>
            <a:r>
              <a:rPr lang="en-US"/>
              <a:t>vCA.AssignmentName, </a:t>
            </a:r>
          </a:p>
          <a:p>
            <a:r>
              <a:rPr lang="en-US"/>
              <a:t>vUAS.IsCompliant, </a:t>
            </a:r>
          </a:p>
          <a:p>
            <a:r>
              <a:rPr lang="en-US"/>
              <a:t>vUAS.ComplianceTime, </a:t>
            </a:r>
          </a:p>
          <a:p>
            <a:r>
              <a:rPr lang="en-US"/>
              <a:t>vCA.EnforcementDeadline, </a:t>
            </a:r>
          </a:p>
          <a:p>
            <a:r>
              <a:rPr lang="en-US"/>
              <a:t>vSN_Compliance.StateDescription as 'Compliance',</a:t>
            </a:r>
          </a:p>
          <a:p>
            <a:r>
              <a:rPr lang="en-US"/>
              <a:t>vSN_Enforcement.StateDescription as 'Enforcement', </a:t>
            </a:r>
          </a:p>
          <a:p>
            <a:r>
              <a:rPr lang="en-US"/>
              <a:t>vUAS.LastEnforcementErrorCode, </a:t>
            </a:r>
          </a:p>
          <a:p>
            <a:r>
              <a:rPr lang="en-US"/>
              <a:t>vSN_Evaluation.StateDescription as 'Evaluation'</a:t>
            </a:r>
          </a:p>
          <a:p>
            <a:r>
              <a:rPr lang="en-US"/>
              <a:t>From </a:t>
            </a:r>
          </a:p>
          <a:p>
            <a:r>
              <a:rPr lang="en-US"/>
              <a:t>dbo.v_UpdateAssignmentStatus vUAS </a:t>
            </a:r>
          </a:p>
          <a:p>
            <a:r>
              <a:rPr lang="en-US"/>
              <a:t>Left Join v_CIAssignment vCA </a:t>
            </a:r>
          </a:p>
          <a:p>
            <a:r>
              <a:rPr lang="en-US"/>
              <a:t>  on vUAS.AssignmentID = vCA.AssignmentID </a:t>
            </a:r>
          </a:p>
          <a:p>
            <a:r>
              <a:rPr lang="en-US"/>
              <a:t>Left Join v_R_System vRS </a:t>
            </a:r>
          </a:p>
          <a:p>
            <a:r>
              <a:rPr lang="en-US"/>
              <a:t>  on vUAS.ResourceID = vRS.ResourceID </a:t>
            </a:r>
          </a:p>
          <a:p>
            <a:r>
              <a:rPr lang="en-US"/>
              <a:t>Left Join v_StateNames vSN_Compliance </a:t>
            </a:r>
          </a:p>
          <a:p>
            <a:r>
              <a:rPr lang="en-US"/>
              <a:t>  on vSN_Compliance.TopicType=300 </a:t>
            </a:r>
          </a:p>
          <a:p>
            <a:r>
              <a:rPr lang="en-US"/>
              <a:t>  and vUAS.LastComplianceMessageID = vSN_Compliance.StateID </a:t>
            </a:r>
          </a:p>
          <a:p>
            <a:r>
              <a:rPr lang="en-US"/>
              <a:t>Left Join v_StateNames vSN_Enforcement </a:t>
            </a:r>
          </a:p>
          <a:p>
            <a:r>
              <a:rPr lang="en-US"/>
              <a:t>  on vSN_Compliance.TopicType=301 </a:t>
            </a:r>
          </a:p>
          <a:p>
            <a:r>
              <a:rPr lang="en-US"/>
              <a:t>  and vUAS.LastEnforcementMessageID = vSN_Enforcement.StateID </a:t>
            </a:r>
          </a:p>
          <a:p>
            <a:r>
              <a:rPr lang="en-US"/>
              <a:t>Left Join v_StateNames vSN_Evaluation </a:t>
            </a:r>
          </a:p>
          <a:p>
            <a:r>
              <a:rPr lang="en-US"/>
              <a:t>  on vSN_Compliance.TopicType=302 </a:t>
            </a:r>
          </a:p>
          <a:p>
            <a:r>
              <a:rPr lang="en-US"/>
              <a:t>  and vUAS.LastEvaluationMessageID = vSN_Evaluation.StateID </a:t>
            </a:r>
          </a:p>
          <a:p>
            <a:r>
              <a:rPr lang="en-US"/>
              <a:t>Where </a:t>
            </a:r>
          </a:p>
          <a:p>
            <a:r>
              <a:rPr lang="en-US"/>
              <a:t>vCA.EnforcementDeadline &lt; DATEADD(day, (@days * -1), GetDate())</a:t>
            </a:r>
          </a:p>
          <a:p>
            <a:r>
              <a:rPr lang="en-US"/>
              <a:t>Order by</a:t>
            </a:r>
          </a:p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312250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EAE82-C38B-4B02-BA6F-8BDF6487D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 Semibold"/>
              </a:rPr>
              <a:t>Top 3 Software Update Details Views</a:t>
            </a:r>
            <a:endParaRPr lang="en-US" dirty="0"/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0C90A932-BAE3-4984-A425-519F5718D5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01780"/>
              </p:ext>
            </p:extLst>
          </p:nvPr>
        </p:nvGraphicFramePr>
        <p:xfrm>
          <a:off x="609600" y="1257300"/>
          <a:ext cx="109728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861662067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1447520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20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v_UpdateInfo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Details about each update and update group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11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v_AuthListInfo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List of Software Update Groups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43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v_Update_ComplianceStatus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Status, Enforcement, Error, and Changed info per scanned update per device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16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v_CICategoryInfo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Update Classification, Product, Company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994514"/>
                  </a:ext>
                </a:extLst>
              </a:tr>
            </a:tbl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5288CBA-4DEB-4F29-959F-5014AF539EAE}"/>
              </a:ext>
            </a:extLst>
          </p:cNvPr>
          <p:cNvSpPr txBox="1">
            <a:spLocks/>
          </p:cNvSpPr>
          <p:nvPr/>
        </p:nvSpPr>
        <p:spPr>
          <a:xfrm>
            <a:off x="609600" y="3766820"/>
            <a:ext cx="10972800" cy="22910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dirty="0"/>
              <a:t>Pros: Most accurate and flexible results possible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Cons: Do not scale (every update x every device = a lot of rows)</a:t>
            </a:r>
          </a:p>
        </p:txBody>
      </p:sp>
    </p:spTree>
    <p:extLst>
      <p:ext uri="{BB962C8B-B14F-4D97-AF65-F5344CB8AC3E}">
        <p14:creationId xmlns:p14="http://schemas.microsoft.com/office/powerpoint/2010/main" val="36613209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 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 err="1"/>
              <a:t>v_EULAContent</a:t>
            </a:r>
            <a:r>
              <a:rPr lang="en-US" dirty="0"/>
              <a:t>: </a:t>
            </a:r>
          </a:p>
          <a:p>
            <a:pPr lvl="1" fontAlgn="base"/>
            <a:r>
              <a:rPr lang="en-US" dirty="0"/>
              <a:t>CONVERT(varchar(max),</a:t>
            </a:r>
            <a:r>
              <a:rPr lang="en-US" dirty="0" err="1"/>
              <a:t>EULAText</a:t>
            </a:r>
            <a:r>
              <a:rPr lang="en-US" dirty="0"/>
              <a:t>)</a:t>
            </a:r>
          </a:p>
          <a:p>
            <a:pPr lvl="1" fontAlgn="base"/>
            <a:endParaRPr lang="en-US" sz="1440" dirty="0"/>
          </a:p>
          <a:p>
            <a:pPr fontAlgn="base"/>
            <a:r>
              <a:rPr lang="en-US" dirty="0" err="1"/>
              <a:t>v_UpdateCIs</a:t>
            </a:r>
            <a:r>
              <a:rPr lang="en-US" dirty="0"/>
              <a:t>: </a:t>
            </a:r>
          </a:p>
          <a:p>
            <a:pPr lvl="1" fontAlgn="base"/>
            <a:r>
              <a:rPr lang="en-US" dirty="0"/>
              <a:t>Update (Type 1) vs Update Bundle (Type 8)</a:t>
            </a:r>
          </a:p>
          <a:p>
            <a:pPr lvl="1" fontAlgn="base"/>
            <a:r>
              <a:rPr lang="en-US" dirty="0"/>
              <a:t>Use </a:t>
            </a:r>
            <a:r>
              <a:rPr lang="en-US" dirty="0" err="1"/>
              <a:t>v_UpdateInfo</a:t>
            </a:r>
            <a:r>
              <a:rPr lang="en-US" dirty="0"/>
              <a:t> instead</a:t>
            </a:r>
          </a:p>
          <a:p>
            <a:pPr lvl="1" fontAlgn="base"/>
            <a:endParaRPr lang="en-US" dirty="0"/>
          </a:p>
          <a:p>
            <a:pPr fontAlgn="base"/>
            <a:r>
              <a:rPr lang="en-US" dirty="0" err="1"/>
              <a:t>v_UpdateContents</a:t>
            </a:r>
            <a:r>
              <a:rPr lang="en-US" dirty="0"/>
              <a:t>: Use to map update data to the content views</a:t>
            </a:r>
            <a:endParaRPr lang="en-US" sz="1640" dirty="0"/>
          </a:p>
        </p:txBody>
      </p:sp>
    </p:spTree>
    <p:extLst>
      <p:ext uri="{BB962C8B-B14F-4D97-AF65-F5344CB8AC3E}">
        <p14:creationId xmlns:p14="http://schemas.microsoft.com/office/powerpoint/2010/main" val="4816732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 Views: </a:t>
            </a:r>
            <a:r>
              <a:rPr lang="en-US" err="1"/>
              <a:t>v_UpdateInfo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/>
              <a:t>Has basic information needed for most update queries</a:t>
            </a:r>
          </a:p>
          <a:p>
            <a:pPr lvl="1" fontAlgn="base"/>
            <a:r>
              <a:rPr lang="en-US" dirty="0"/>
              <a:t>Title and Description</a:t>
            </a:r>
          </a:p>
          <a:p>
            <a:pPr lvl="1" fontAlgn="base"/>
            <a:r>
              <a:rPr lang="en-US" dirty="0"/>
              <a:t>Bulletin and Article IDs</a:t>
            </a:r>
          </a:p>
          <a:p>
            <a:pPr lvl="1" fontAlgn="base"/>
            <a:r>
              <a:rPr lang="en-US" dirty="0"/>
              <a:t>Is Deployed, Expired, </a:t>
            </a:r>
            <a:r>
              <a:rPr lang="en-US" dirty="0" err="1"/>
              <a:t>Tombstoned</a:t>
            </a:r>
            <a:endParaRPr lang="en-US" dirty="0"/>
          </a:p>
          <a:p>
            <a:pPr lvl="1" fontAlgn="base"/>
            <a:r>
              <a:rPr lang="en-US" dirty="0"/>
              <a:t>Max Execution Time</a:t>
            </a:r>
          </a:p>
          <a:p>
            <a:pPr lvl="1" fontAlgn="base"/>
            <a:r>
              <a:rPr lang="en-US" dirty="0"/>
              <a:t>KB URL</a:t>
            </a:r>
          </a:p>
          <a:p>
            <a:pPr lvl="1" fontAlgn="base"/>
            <a:endParaRPr lang="en-US" dirty="0"/>
          </a:p>
          <a:p>
            <a:pPr fontAlgn="base"/>
            <a:r>
              <a:rPr lang="en-US" dirty="0" err="1"/>
              <a:t>CIType_ID</a:t>
            </a:r>
            <a:endParaRPr lang="en-US" dirty="0"/>
          </a:p>
          <a:p>
            <a:pPr lvl="1" fontAlgn="base"/>
            <a:r>
              <a:rPr lang="en-US" dirty="0"/>
              <a:t>8: Software Update</a:t>
            </a:r>
          </a:p>
          <a:p>
            <a:pPr lvl="1" fontAlgn="base"/>
            <a:r>
              <a:rPr lang="en-US" dirty="0"/>
              <a:t>9: Software Update Group</a:t>
            </a:r>
          </a:p>
          <a:p>
            <a:pPr fontAlgn="base"/>
            <a:endParaRPr lang="en-US" sz="1800" dirty="0"/>
          </a:p>
          <a:p>
            <a:pPr fontAlgn="base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1657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views: </a:t>
            </a:r>
            <a:r>
              <a:rPr lang="en-US" dirty="0" err="1"/>
              <a:t>v_Authlistinfo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2B6E912-CEC9-4E67-988E-59A9C010ED10}"/>
              </a:ext>
            </a:extLst>
          </p:cNvPr>
          <p:cNvSpPr txBox="1">
            <a:spLocks/>
          </p:cNvSpPr>
          <p:nvPr/>
        </p:nvSpPr>
        <p:spPr>
          <a:xfrm>
            <a:off x="609600" y="1530567"/>
            <a:ext cx="10972800" cy="2221625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800" kern="1200" cap="none">
                <a:solidFill>
                  <a:schemeClr val="bg1"/>
                </a:solidFill>
                <a:effectLst/>
                <a:latin typeface="Consolas" panose="020B0609020204030204" pitchFamily="49" charset="0"/>
                <a:ea typeface="+mn-ea"/>
                <a:cs typeface="Courier New" panose="02070309020205020404" pitchFamily="49" charset="0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800" kern="1200" cap="none">
                <a:solidFill>
                  <a:schemeClr val="tx1"/>
                </a:solidFill>
                <a:effectLst/>
                <a:latin typeface="Courier New" panose="02070309020205020404" pitchFamily="49" charset="0"/>
                <a:ea typeface="+mn-ea"/>
                <a:cs typeface="Courier New" panose="02070309020205020404" pitchFamily="49" charset="0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600" kern="1200" cap="none">
                <a:solidFill>
                  <a:schemeClr val="tx1"/>
                </a:solidFill>
                <a:effectLst/>
                <a:latin typeface="Courier New" panose="02070309020205020404" pitchFamily="49" charset="0"/>
                <a:ea typeface="+mn-ea"/>
                <a:cs typeface="Courier New" panose="02070309020205020404" pitchFamily="49" charset="0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kern="1200" cap="none">
                <a:solidFill>
                  <a:schemeClr val="tx1"/>
                </a:solidFill>
                <a:effectLst/>
                <a:latin typeface="Courier New" panose="02070309020205020404" pitchFamily="49" charset="0"/>
                <a:ea typeface="+mn-ea"/>
                <a:cs typeface="Courier New" panose="02070309020205020404" pitchFamily="49" charset="0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kern="1200" cap="none">
                <a:solidFill>
                  <a:schemeClr val="tx1"/>
                </a:solidFill>
                <a:effectLst/>
                <a:latin typeface="Courier New" panose="02070309020205020404" pitchFamily="49" charset="0"/>
                <a:ea typeface="+mn-ea"/>
                <a:cs typeface="Courier New" panose="02070309020205020404" pitchFamily="49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fontAlgn="base">
              <a:buClr>
                <a:srgbClr val="FFFFFF"/>
              </a:buClr>
              <a:buFont typeface="Wingdings 3" panose="05040102010807070707" pitchFamily="18" charset="2"/>
              <a:buChar char=""/>
            </a:pPr>
            <a:r>
              <a:rPr lang="en-US" sz="3200" dirty="0">
                <a:solidFill>
                  <a:srgbClr val="FFFFFF"/>
                </a:solidFill>
                <a:latin typeface="Segoe UI"/>
                <a:cs typeface="+mn-cs"/>
              </a:rPr>
              <a:t>This view lists all of your Software Update Groups (SUGs)</a:t>
            </a:r>
            <a:endParaRPr lang="en-US" sz="3200">
              <a:solidFill>
                <a:srgbClr val="FFFFFF"/>
              </a:solidFill>
              <a:latin typeface="Segoe UI"/>
              <a:cs typeface="Segoe UI"/>
            </a:endParaRPr>
          </a:p>
          <a:p>
            <a:pPr marL="285750" indent="-285750" fontAlgn="base">
              <a:buClr>
                <a:srgbClr val="FFFFFF"/>
              </a:buClr>
              <a:buFont typeface="Wingdings 3" panose="05040102010807070707" pitchFamily="18" charset="2"/>
              <a:buChar char=""/>
            </a:pPr>
            <a:endParaRPr lang="en-US" sz="2800" dirty="0">
              <a:solidFill>
                <a:srgbClr val="FFFFFF"/>
              </a:solidFill>
              <a:latin typeface="Segoe UI"/>
              <a:cs typeface="Segoe UI"/>
            </a:endParaRPr>
          </a:p>
          <a:p>
            <a:pPr marL="285750" indent="-285750" fontAlgn="base">
              <a:buClr>
                <a:srgbClr val="FFFFFF"/>
              </a:buClr>
              <a:buFont typeface="Wingdings 3" panose="05040102010807070707" pitchFamily="18" charset="2"/>
              <a:buChar char=""/>
            </a:pPr>
            <a:r>
              <a:rPr lang="en-US" sz="2800" dirty="0">
                <a:solidFill>
                  <a:srgbClr val="FFFFFF"/>
                </a:solidFill>
                <a:latin typeface="Segoe UI"/>
                <a:cs typeface="+mn-cs"/>
              </a:rPr>
              <a:t>Created By: will equal ‘</a:t>
            </a:r>
            <a:r>
              <a:rPr lang="en-US" sz="2800" dirty="0" err="1">
                <a:solidFill>
                  <a:srgbClr val="FFFFFF"/>
                </a:solidFill>
                <a:latin typeface="Segoe UI"/>
                <a:cs typeface="+mn-cs"/>
              </a:rPr>
              <a:t>AutoUpdateRuleEngine</a:t>
            </a:r>
            <a:r>
              <a:rPr lang="en-US" sz="2800" dirty="0">
                <a:solidFill>
                  <a:srgbClr val="FFFFFF"/>
                </a:solidFill>
                <a:latin typeface="Segoe UI"/>
                <a:cs typeface="+mn-cs"/>
              </a:rPr>
              <a:t>’ if created by an ADR.</a:t>
            </a:r>
            <a:endParaRPr lang="en-US" sz="2800" dirty="0">
              <a:solidFill>
                <a:srgbClr val="FFFFFF"/>
              </a:solidFill>
              <a:latin typeface="Segoe UI"/>
              <a:cs typeface="Segoe UI"/>
            </a:endParaRPr>
          </a:p>
          <a:p>
            <a:pPr marL="285750" indent="-285750" fontAlgn="base">
              <a:buClr>
                <a:srgbClr val="FFFFFF"/>
              </a:buClr>
              <a:buFont typeface="Wingdings 3" panose="05040102010807070707" pitchFamily="18" charset="2"/>
              <a:buChar char=""/>
            </a:pPr>
            <a:endParaRPr lang="en-US" sz="2800" dirty="0">
              <a:solidFill>
                <a:srgbClr val="FFFFFF"/>
              </a:solidFill>
              <a:latin typeface="Segoe UI"/>
              <a:cs typeface="Segoe UI"/>
            </a:endParaRPr>
          </a:p>
          <a:p>
            <a:pPr marL="285750" indent="-285750" fontAlgn="base">
              <a:buClr>
                <a:srgbClr val="FFFFFF"/>
              </a:buClr>
              <a:buFont typeface="Wingdings 3" panose="05040102010807070707" pitchFamily="18" charset="2"/>
              <a:buChar char=""/>
            </a:pPr>
            <a:r>
              <a:rPr lang="en-US" sz="2800" dirty="0">
                <a:solidFill>
                  <a:srgbClr val="FFFFFF"/>
                </a:solidFill>
                <a:latin typeface="Segoe UI"/>
                <a:cs typeface="+mn-cs"/>
              </a:rPr>
              <a:t>Description: will equal the name of the ADR if created by an ADR.</a:t>
            </a:r>
            <a:endParaRPr lang="en-US" sz="2800" dirty="0">
              <a:solidFill>
                <a:srgbClr val="FFFFFF"/>
              </a:solidFill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5894500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 views: </a:t>
            </a:r>
            <a:r>
              <a:rPr lang="en-US" err="1"/>
              <a:t>v_UpdateAssignmentStatus</a:t>
            </a:r>
            <a:r>
              <a:rPr lang="en-US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/>
              <a:t>Contains latest Compliance, Enforcement, and Evaluation states, times, and error codes</a:t>
            </a:r>
          </a:p>
          <a:p>
            <a:pPr fontAlgn="base"/>
            <a:r>
              <a:rPr lang="en-US" dirty="0"/>
              <a:t>Interesting Fields:</a:t>
            </a:r>
            <a:endParaRPr lang="en-US" sz="1600" dirty="0"/>
          </a:p>
          <a:p>
            <a:pPr lvl="1" fontAlgn="base"/>
            <a:r>
              <a:rPr lang="en-US" dirty="0" err="1"/>
              <a:t>IsCompliant</a:t>
            </a:r>
            <a:r>
              <a:rPr lang="en-US" dirty="0"/>
              <a:t>: A simple yes, no, or unknown</a:t>
            </a:r>
            <a:endParaRPr lang="en-US" sz="1440" dirty="0"/>
          </a:p>
          <a:p>
            <a:pPr lvl="1" fontAlgn="base"/>
            <a:r>
              <a:rPr lang="en-US" dirty="0" err="1"/>
              <a:t>LastEnforcementIsRebootSupressed</a:t>
            </a:r>
            <a:endParaRPr lang="en-US" sz="1440" dirty="0" err="1"/>
          </a:p>
          <a:p>
            <a:pPr lvl="1" fontAlgn="base"/>
            <a:r>
              <a:rPr lang="en-US" dirty="0"/>
              <a:t>Includes the message time as well as the time the status last changed</a:t>
            </a:r>
            <a:endParaRPr lang="en-US" sz="1440" dirty="0"/>
          </a:p>
          <a:p>
            <a:pPr fontAlgn="base"/>
            <a:endParaRPr lang="en-US" sz="1100"/>
          </a:p>
          <a:p>
            <a:pPr fontAlgn="base"/>
            <a:r>
              <a:rPr lang="en-US" err="1"/>
              <a:t>v_UpdateAssignmentStatus_Live</a:t>
            </a:r>
            <a:endParaRPr lang="en-US" sz="1600"/>
          </a:p>
          <a:p>
            <a:pPr lvl="1" fontAlgn="base"/>
            <a:r>
              <a:rPr lang="en-US" dirty="0"/>
              <a:t>A subset of non-live view.</a:t>
            </a:r>
            <a:endParaRPr lang="en-US" dirty="0">
              <a:cs typeface="Segoe UI"/>
            </a:endParaRPr>
          </a:p>
          <a:p>
            <a:pPr lvl="1" fontAlgn="base"/>
            <a:r>
              <a:rPr lang="en-US" sz="1400" dirty="0" err="1"/>
              <a:t>IsCompliance</a:t>
            </a:r>
            <a:r>
              <a:rPr lang="en-US" sz="1400" dirty="0"/>
              <a:t> is null if new compliance data has been received but not summarized.</a:t>
            </a:r>
            <a:endParaRPr lang="en-US" sz="1400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0915826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Software Update Detail Views</a:t>
            </a:r>
          </a:p>
        </p:txBody>
      </p:sp>
    </p:spTree>
    <p:extLst>
      <p:ext uri="{BB962C8B-B14F-4D97-AF65-F5344CB8AC3E}">
        <p14:creationId xmlns:p14="http://schemas.microsoft.com/office/powerpoint/2010/main" val="6283756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 Views: Getting LATEST SUG For ADR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8BA752-54F7-48C7-8915-481D423A2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7300"/>
            <a:ext cx="10972800" cy="48006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Consolas"/>
                <a:cs typeface="Courier New"/>
              </a:rPr>
              <a:t>declare @</a:t>
            </a:r>
            <a:r>
              <a:rPr lang="en-US" dirty="0" err="1">
                <a:latin typeface="Consolas"/>
                <a:cs typeface="Courier New"/>
              </a:rPr>
              <a:t>AdrName</a:t>
            </a:r>
            <a:r>
              <a:rPr lang="en-US" dirty="0">
                <a:latin typeface="Consolas"/>
                <a:cs typeface="Courier New"/>
              </a:rPr>
              <a:t> varchar(max) = 'ADR 2'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Select </a:t>
            </a:r>
            <a:endParaRPr lang="en-US" dirty="0">
              <a:latin typeface="Consolas"/>
            </a:endParaRPr>
          </a:p>
          <a:p>
            <a:r>
              <a:rPr lang="en-US" dirty="0">
                <a:latin typeface="Consolas"/>
                <a:cs typeface="Courier New"/>
              </a:rPr>
              <a:t>    ALI.CI_ID,</a:t>
            </a:r>
          </a:p>
          <a:p>
            <a:r>
              <a:rPr lang="en-US" dirty="0">
                <a:latin typeface="Consolas"/>
                <a:cs typeface="Courier New"/>
              </a:rPr>
              <a:t>    </a:t>
            </a:r>
            <a:r>
              <a:rPr lang="en-US" dirty="0" err="1">
                <a:latin typeface="Consolas"/>
                <a:cs typeface="Courier New"/>
              </a:rPr>
              <a:t>ALI.Title</a:t>
            </a:r>
            <a:r>
              <a:rPr lang="en-US" dirty="0">
                <a:latin typeface="Consolas"/>
                <a:cs typeface="Courier New"/>
              </a:rPr>
              <a:t>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From </a:t>
            </a:r>
            <a:endParaRPr lang="en-US" dirty="0">
              <a:latin typeface="Consolas"/>
            </a:endParaRPr>
          </a:p>
          <a:p>
            <a:r>
              <a:rPr lang="en-US" dirty="0">
                <a:latin typeface="Consolas"/>
                <a:cs typeface="Courier New"/>
              </a:rPr>
              <a:t>    </a:t>
            </a:r>
            <a:r>
              <a:rPr lang="en-US" dirty="0" err="1">
                <a:latin typeface="Consolas"/>
                <a:cs typeface="Courier New"/>
              </a:rPr>
              <a:t>dbo.v_AuthListInfo</a:t>
            </a:r>
            <a:r>
              <a:rPr lang="en-US" dirty="0">
                <a:latin typeface="Consolas"/>
                <a:cs typeface="Courier New"/>
              </a:rPr>
              <a:t> ALI</a:t>
            </a:r>
            <a:endParaRPr lang="en-US" dirty="0">
              <a:cs typeface="Courier New"/>
            </a:endParaRPr>
          </a:p>
          <a:p>
            <a:r>
              <a:rPr lang="en-US" dirty="0">
                <a:latin typeface="Consolas"/>
                <a:cs typeface="Courier New"/>
              </a:rPr>
              <a:t>Where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 </a:t>
            </a:r>
            <a:r>
              <a:rPr lang="en-US" dirty="0" err="1">
                <a:latin typeface="Consolas"/>
                <a:cs typeface="Courier New"/>
              </a:rPr>
              <a:t>ALI.Description</a:t>
            </a:r>
            <a:r>
              <a:rPr lang="en-US" dirty="0">
                <a:latin typeface="Consolas"/>
                <a:cs typeface="Courier New"/>
              </a:rPr>
              <a:t> = @</a:t>
            </a:r>
            <a:r>
              <a:rPr lang="en-US" dirty="0" err="1">
                <a:latin typeface="Consolas"/>
                <a:cs typeface="Courier New"/>
              </a:rPr>
              <a:t>AdrName</a:t>
            </a:r>
            <a:r>
              <a:rPr lang="en-US" dirty="0">
                <a:latin typeface="Consolas"/>
                <a:cs typeface="Courier New"/>
              </a:rPr>
              <a:t>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 AND </a:t>
            </a:r>
            <a:r>
              <a:rPr lang="en-US" dirty="0" err="1">
                <a:latin typeface="Consolas"/>
                <a:cs typeface="Courier New"/>
              </a:rPr>
              <a:t>ALI.CreatedBy</a:t>
            </a:r>
            <a:r>
              <a:rPr lang="en-US" dirty="0">
                <a:latin typeface="Consolas"/>
                <a:cs typeface="Courier New"/>
              </a:rPr>
              <a:t>='</a:t>
            </a:r>
            <a:r>
              <a:rPr lang="en-US" dirty="0" err="1">
                <a:latin typeface="Consolas"/>
                <a:cs typeface="Courier New"/>
              </a:rPr>
              <a:t>AutoUpdateRuleEngine</a:t>
            </a:r>
            <a:r>
              <a:rPr lang="en-US" dirty="0">
                <a:latin typeface="Consolas"/>
                <a:cs typeface="Courier New"/>
              </a:rPr>
              <a:t>'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 AND </a:t>
            </a:r>
            <a:r>
              <a:rPr lang="en-US" dirty="0" err="1">
                <a:latin typeface="Consolas"/>
                <a:cs typeface="Courier New"/>
              </a:rPr>
              <a:t>ALI.IsLatest</a:t>
            </a:r>
            <a:r>
              <a:rPr lang="en-US" dirty="0">
                <a:latin typeface="Consolas"/>
                <a:cs typeface="Courier New"/>
              </a:rPr>
              <a:t>=1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Order By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 </a:t>
            </a:r>
            <a:r>
              <a:rPr lang="en-US" dirty="0" err="1">
                <a:latin typeface="Consolas"/>
                <a:cs typeface="Courier New"/>
              </a:rPr>
              <a:t>ALI.DateCreated</a:t>
            </a:r>
            <a:r>
              <a:rPr lang="en-US" dirty="0">
                <a:latin typeface="Consolas"/>
                <a:cs typeface="Courier New"/>
              </a:rPr>
              <a:t> DESC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8726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Status by device including Category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8BA752-54F7-48C7-8915-481D423A2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7300"/>
            <a:ext cx="10972800" cy="4800600"/>
          </a:xfrm>
        </p:spPr>
        <p:txBody>
          <a:bodyPr>
            <a:normAutofit fontScale="32500" lnSpcReduction="20000"/>
          </a:bodyPr>
          <a:lstStyle/>
          <a:p>
            <a:r>
              <a:rPr lang="en-US" dirty="0">
                <a:latin typeface="Consolas"/>
                <a:cs typeface="Courier New"/>
              </a:rPr>
              <a:t>Select </a:t>
            </a:r>
            <a:endParaRPr lang="en-US"/>
          </a:p>
          <a:p>
            <a:r>
              <a:rPr lang="en-US" dirty="0">
                <a:latin typeface="Consolas"/>
                <a:cs typeface="Courier New"/>
              </a:rPr>
              <a:t>    vRS.NetBIOS_Name0 as '</a:t>
            </a:r>
            <a:r>
              <a:rPr lang="en-US" dirty="0" err="1">
                <a:latin typeface="Consolas"/>
                <a:cs typeface="Courier New"/>
              </a:rPr>
              <a:t>DevicedName</a:t>
            </a:r>
            <a:r>
              <a:rPr lang="en-US" dirty="0">
                <a:latin typeface="Consolas"/>
                <a:cs typeface="Courier New"/>
              </a:rPr>
              <a:t>',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 </a:t>
            </a:r>
            <a:r>
              <a:rPr lang="en-US" dirty="0" err="1">
                <a:latin typeface="Consolas"/>
                <a:cs typeface="Courier New"/>
              </a:rPr>
              <a:t>vSN_Status.StateDescription</a:t>
            </a:r>
            <a:r>
              <a:rPr lang="en-US" dirty="0">
                <a:latin typeface="Consolas"/>
                <a:cs typeface="Courier New"/>
              </a:rPr>
              <a:t>,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 </a:t>
            </a:r>
            <a:r>
              <a:rPr lang="en-US" dirty="0" err="1">
                <a:latin typeface="Consolas"/>
                <a:cs typeface="Courier New"/>
              </a:rPr>
              <a:t>vCCI.CategoryInstanceName</a:t>
            </a:r>
            <a:r>
              <a:rPr lang="en-US" dirty="0">
                <a:latin typeface="Consolas"/>
                <a:cs typeface="Courier New"/>
              </a:rPr>
              <a:t> as '</a:t>
            </a:r>
            <a:r>
              <a:rPr lang="en-US" dirty="0" err="1">
                <a:latin typeface="Consolas"/>
                <a:cs typeface="Courier New"/>
              </a:rPr>
              <a:t>UpdateClassification</a:t>
            </a:r>
            <a:r>
              <a:rPr lang="en-US" dirty="0">
                <a:latin typeface="Consolas"/>
                <a:cs typeface="Courier New"/>
              </a:rPr>
              <a:t>',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 </a:t>
            </a:r>
            <a:r>
              <a:rPr lang="en-US" dirty="0" err="1">
                <a:latin typeface="Consolas"/>
                <a:cs typeface="Courier New"/>
              </a:rPr>
              <a:t>vUI.Title</a:t>
            </a:r>
            <a:r>
              <a:rPr lang="en-US" dirty="0">
                <a:latin typeface="Consolas"/>
                <a:cs typeface="Courier New"/>
              </a:rPr>
              <a:t>,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 </a:t>
            </a:r>
            <a:r>
              <a:rPr lang="en-US" dirty="0" err="1">
                <a:latin typeface="Consolas"/>
                <a:cs typeface="Courier New"/>
              </a:rPr>
              <a:t>vUI.Description</a:t>
            </a:r>
            <a:r>
              <a:rPr lang="en-US" dirty="0">
                <a:latin typeface="Consolas"/>
                <a:cs typeface="Courier New"/>
              </a:rPr>
              <a:t>,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 </a:t>
            </a:r>
            <a:r>
              <a:rPr lang="en-US" dirty="0" err="1">
                <a:latin typeface="Consolas"/>
                <a:cs typeface="Courier New"/>
              </a:rPr>
              <a:t>vUI.InfoURL</a:t>
            </a:r>
            <a:r>
              <a:rPr lang="en-US" dirty="0">
                <a:latin typeface="Consolas"/>
                <a:cs typeface="Courier New"/>
              </a:rPr>
              <a:t>,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 </a:t>
            </a:r>
            <a:r>
              <a:rPr lang="en-US" dirty="0" err="1">
                <a:latin typeface="Consolas"/>
                <a:cs typeface="Courier New"/>
              </a:rPr>
              <a:t>vUI.IsSuperseded</a:t>
            </a:r>
            <a:r>
              <a:rPr lang="en-US" dirty="0">
                <a:latin typeface="Consolas"/>
                <a:cs typeface="Courier New"/>
              </a:rPr>
              <a:t>,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 </a:t>
            </a:r>
            <a:r>
              <a:rPr lang="en-US" dirty="0" err="1">
                <a:latin typeface="Consolas"/>
                <a:cs typeface="Courier New"/>
              </a:rPr>
              <a:t>vUI.ArticleID</a:t>
            </a:r>
            <a:r>
              <a:rPr lang="en-US" dirty="0">
                <a:latin typeface="Consolas"/>
                <a:cs typeface="Courier New"/>
              </a:rPr>
              <a:t>,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 </a:t>
            </a:r>
            <a:r>
              <a:rPr lang="en-US" dirty="0" err="1">
                <a:latin typeface="Consolas"/>
                <a:cs typeface="Courier New"/>
              </a:rPr>
              <a:t>vUI.BulletinID</a:t>
            </a:r>
            <a:r>
              <a:rPr lang="en-US" dirty="0">
                <a:latin typeface="Consolas"/>
                <a:cs typeface="Courier New"/>
              </a:rPr>
              <a:t>,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 </a:t>
            </a:r>
            <a:r>
              <a:rPr lang="en-US" dirty="0" err="1">
                <a:latin typeface="Consolas"/>
                <a:cs typeface="Courier New"/>
              </a:rPr>
              <a:t>vUI.MaxExecutionTime</a:t>
            </a:r>
            <a:r>
              <a:rPr lang="en-US" dirty="0">
                <a:latin typeface="Consolas"/>
                <a:cs typeface="Courier New"/>
              </a:rPr>
              <a:t>,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 </a:t>
            </a:r>
            <a:r>
              <a:rPr lang="en-US" dirty="0" err="1">
                <a:latin typeface="Consolas"/>
                <a:cs typeface="Courier New"/>
              </a:rPr>
              <a:t>vUCS.LastStatusChangeTime</a:t>
            </a:r>
            <a:r>
              <a:rPr lang="en-US" dirty="0">
                <a:latin typeface="Consolas"/>
                <a:cs typeface="Courier New"/>
              </a:rPr>
              <a:t>,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 </a:t>
            </a:r>
            <a:r>
              <a:rPr lang="en-US" dirty="0" err="1">
                <a:latin typeface="Consolas"/>
                <a:cs typeface="Courier New"/>
              </a:rPr>
              <a:t>vUCS.LastErrorCode</a:t>
            </a:r>
            <a:r>
              <a:rPr lang="en-US" dirty="0">
                <a:latin typeface="Consolas"/>
                <a:cs typeface="Courier New"/>
              </a:rPr>
              <a:t>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From</a:t>
            </a:r>
          </a:p>
          <a:p>
            <a:r>
              <a:rPr lang="en-US" dirty="0">
                <a:latin typeface="Consolas"/>
                <a:cs typeface="Courier New"/>
              </a:rPr>
              <a:t>    </a:t>
            </a:r>
            <a:r>
              <a:rPr lang="en-US" dirty="0" err="1">
                <a:latin typeface="Consolas"/>
                <a:cs typeface="Courier New"/>
              </a:rPr>
              <a:t>dbo.v_Update_ComplianceStatus</a:t>
            </a:r>
            <a:r>
              <a:rPr lang="en-US" dirty="0">
                <a:latin typeface="Consolas"/>
                <a:cs typeface="Courier New"/>
              </a:rPr>
              <a:t> </a:t>
            </a:r>
            <a:r>
              <a:rPr lang="en-US" dirty="0" err="1">
                <a:latin typeface="Consolas"/>
                <a:cs typeface="Courier New"/>
              </a:rPr>
              <a:t>vUCS</a:t>
            </a:r>
            <a:r>
              <a:rPr lang="en-US" dirty="0">
                <a:latin typeface="Consolas"/>
                <a:cs typeface="Courier New"/>
              </a:rPr>
              <a:t>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 Left Join </a:t>
            </a:r>
            <a:r>
              <a:rPr lang="en-US" dirty="0" err="1">
                <a:latin typeface="Consolas"/>
                <a:cs typeface="Courier New"/>
              </a:rPr>
              <a:t>dbo.v_UpdateInfo</a:t>
            </a:r>
            <a:r>
              <a:rPr lang="en-US" dirty="0">
                <a:latin typeface="Consolas"/>
                <a:cs typeface="Courier New"/>
              </a:rPr>
              <a:t> </a:t>
            </a:r>
            <a:r>
              <a:rPr lang="en-US" dirty="0" err="1">
                <a:latin typeface="Consolas"/>
                <a:cs typeface="Courier New"/>
              </a:rPr>
              <a:t>vUI</a:t>
            </a:r>
            <a:r>
              <a:rPr lang="en-US" dirty="0">
                <a:latin typeface="Consolas"/>
                <a:cs typeface="Courier New"/>
              </a:rPr>
              <a:t>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  on </a:t>
            </a:r>
            <a:r>
              <a:rPr lang="en-US" dirty="0" err="1">
                <a:latin typeface="Consolas"/>
                <a:cs typeface="Courier New"/>
              </a:rPr>
              <a:t>vUCS.CI_ID</a:t>
            </a:r>
            <a:r>
              <a:rPr lang="en-US" dirty="0">
                <a:latin typeface="Consolas"/>
                <a:cs typeface="Courier New"/>
              </a:rPr>
              <a:t> = </a:t>
            </a:r>
            <a:r>
              <a:rPr lang="en-US" dirty="0" err="1">
                <a:latin typeface="Consolas"/>
                <a:cs typeface="Courier New"/>
              </a:rPr>
              <a:t>vUI.CI_ID</a:t>
            </a:r>
            <a:r>
              <a:rPr lang="en-US" dirty="0">
                <a:latin typeface="Consolas"/>
                <a:cs typeface="Courier New"/>
              </a:rPr>
              <a:t>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 Left Join </a:t>
            </a:r>
            <a:r>
              <a:rPr lang="en-US" dirty="0" err="1">
                <a:latin typeface="Consolas"/>
                <a:cs typeface="Courier New"/>
              </a:rPr>
              <a:t>dbo.v_R_System</a:t>
            </a:r>
            <a:r>
              <a:rPr lang="en-US" dirty="0">
                <a:latin typeface="Consolas"/>
                <a:cs typeface="Courier New"/>
              </a:rPr>
              <a:t> </a:t>
            </a:r>
            <a:r>
              <a:rPr lang="en-US" dirty="0" err="1">
                <a:latin typeface="Consolas"/>
                <a:cs typeface="Courier New"/>
              </a:rPr>
              <a:t>vRS</a:t>
            </a:r>
            <a:r>
              <a:rPr lang="en-US" dirty="0">
                <a:latin typeface="Consolas"/>
                <a:cs typeface="Courier New"/>
              </a:rPr>
              <a:t>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  on </a:t>
            </a:r>
            <a:r>
              <a:rPr lang="en-US" dirty="0" err="1">
                <a:latin typeface="Consolas"/>
                <a:cs typeface="Courier New"/>
              </a:rPr>
              <a:t>vUCS.ResourceID</a:t>
            </a:r>
            <a:r>
              <a:rPr lang="en-US" dirty="0">
                <a:latin typeface="Consolas"/>
                <a:cs typeface="Courier New"/>
              </a:rPr>
              <a:t> = </a:t>
            </a:r>
            <a:r>
              <a:rPr lang="en-US" dirty="0" err="1">
                <a:latin typeface="Consolas"/>
                <a:cs typeface="Courier New"/>
              </a:rPr>
              <a:t>vRS.ResourceID</a:t>
            </a:r>
            <a:r>
              <a:rPr lang="en-US" dirty="0">
                <a:latin typeface="Consolas"/>
                <a:cs typeface="Courier New"/>
              </a:rPr>
              <a:t>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 Left Join </a:t>
            </a:r>
            <a:r>
              <a:rPr lang="en-US" dirty="0" err="1">
                <a:latin typeface="Consolas"/>
                <a:cs typeface="Courier New"/>
              </a:rPr>
              <a:t>dbo.v_StateNames</a:t>
            </a:r>
            <a:r>
              <a:rPr lang="en-US" dirty="0">
                <a:latin typeface="Consolas"/>
                <a:cs typeface="Courier New"/>
              </a:rPr>
              <a:t> </a:t>
            </a:r>
            <a:r>
              <a:rPr lang="en-US" dirty="0" err="1">
                <a:latin typeface="Consolas"/>
                <a:cs typeface="Courier New"/>
              </a:rPr>
              <a:t>vSN_Status</a:t>
            </a:r>
            <a:r>
              <a:rPr lang="en-US" dirty="0">
                <a:latin typeface="Consolas"/>
                <a:cs typeface="Courier New"/>
              </a:rPr>
              <a:t>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  on </a:t>
            </a:r>
            <a:r>
              <a:rPr lang="en-US" dirty="0" err="1">
                <a:latin typeface="Consolas"/>
                <a:cs typeface="Courier New"/>
              </a:rPr>
              <a:t>vSN_Status.TopicType</a:t>
            </a:r>
            <a:r>
              <a:rPr lang="en-US" dirty="0">
                <a:latin typeface="Consolas"/>
                <a:cs typeface="Courier New"/>
              </a:rPr>
              <a:t> = 500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  and </a:t>
            </a:r>
            <a:r>
              <a:rPr lang="en-US" dirty="0" err="1">
                <a:latin typeface="Consolas"/>
                <a:cs typeface="Courier New"/>
              </a:rPr>
              <a:t>vSN_Status.StateID</a:t>
            </a:r>
            <a:r>
              <a:rPr lang="en-US" dirty="0">
                <a:latin typeface="Consolas"/>
                <a:cs typeface="Courier New"/>
              </a:rPr>
              <a:t> = </a:t>
            </a:r>
            <a:r>
              <a:rPr lang="en-US" dirty="0" err="1">
                <a:latin typeface="Consolas"/>
                <a:cs typeface="Courier New"/>
              </a:rPr>
              <a:t>vUCS.Status</a:t>
            </a:r>
            <a:r>
              <a:rPr lang="en-US" dirty="0">
                <a:latin typeface="Consolas"/>
                <a:cs typeface="Courier New"/>
              </a:rPr>
              <a:t>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 Left Join </a:t>
            </a:r>
            <a:r>
              <a:rPr lang="en-US" dirty="0" err="1">
                <a:latin typeface="Consolas"/>
                <a:cs typeface="Courier New"/>
              </a:rPr>
              <a:t>v_CICategoryInfo</a:t>
            </a:r>
            <a:r>
              <a:rPr lang="en-US" dirty="0">
                <a:latin typeface="Consolas"/>
                <a:cs typeface="Courier New"/>
              </a:rPr>
              <a:t> </a:t>
            </a:r>
            <a:r>
              <a:rPr lang="en-US" dirty="0" err="1">
                <a:latin typeface="Consolas"/>
                <a:cs typeface="Courier New"/>
              </a:rPr>
              <a:t>vCCI</a:t>
            </a:r>
            <a:r>
              <a:rPr lang="en-US" dirty="0">
                <a:latin typeface="Consolas"/>
                <a:cs typeface="Courier New"/>
              </a:rPr>
              <a:t>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  on </a:t>
            </a:r>
            <a:r>
              <a:rPr lang="en-US" dirty="0" err="1">
                <a:latin typeface="Consolas"/>
                <a:cs typeface="Courier New"/>
              </a:rPr>
              <a:t>vCCI.CategoryTypeName</a:t>
            </a:r>
            <a:r>
              <a:rPr lang="en-US" dirty="0">
                <a:latin typeface="Consolas"/>
                <a:cs typeface="Courier New"/>
              </a:rPr>
              <a:t>='</a:t>
            </a:r>
            <a:r>
              <a:rPr lang="en-US" dirty="0" err="1">
                <a:latin typeface="Consolas"/>
                <a:cs typeface="Courier New"/>
              </a:rPr>
              <a:t>UpdateClassification</a:t>
            </a:r>
            <a:r>
              <a:rPr lang="en-US" dirty="0">
                <a:latin typeface="Consolas"/>
                <a:cs typeface="Courier New"/>
              </a:rPr>
              <a:t>'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  and </a:t>
            </a:r>
            <a:r>
              <a:rPr lang="en-US" dirty="0" err="1">
                <a:latin typeface="Consolas"/>
                <a:cs typeface="Courier New"/>
              </a:rPr>
              <a:t>vUCS.CI_ID</a:t>
            </a:r>
            <a:r>
              <a:rPr lang="en-US" dirty="0">
                <a:latin typeface="Consolas"/>
                <a:cs typeface="Courier New"/>
              </a:rPr>
              <a:t> = </a:t>
            </a:r>
            <a:r>
              <a:rPr lang="en-US" dirty="0" err="1">
                <a:latin typeface="Consolas"/>
                <a:cs typeface="Courier New"/>
              </a:rPr>
              <a:t>vCCI.CI_ID</a:t>
            </a:r>
            <a:r>
              <a:rPr lang="en-US" dirty="0">
                <a:latin typeface="Consolas"/>
                <a:cs typeface="Courier New"/>
              </a:rPr>
              <a:t>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Where </a:t>
            </a:r>
            <a:endParaRPr lang="en-US" dirty="0"/>
          </a:p>
          <a:p>
            <a:r>
              <a:rPr lang="en-US" dirty="0">
                <a:latin typeface="Consolas"/>
                <a:cs typeface="Courier New"/>
              </a:rPr>
              <a:t>    </a:t>
            </a:r>
            <a:r>
              <a:rPr lang="en-US" dirty="0" err="1">
                <a:latin typeface="Consolas"/>
                <a:cs typeface="Courier New"/>
              </a:rPr>
              <a:t>vUI.CIType_ID</a:t>
            </a:r>
            <a:r>
              <a:rPr lang="en-US" dirty="0">
                <a:latin typeface="Consolas"/>
                <a:cs typeface="Courier New"/>
              </a:rPr>
              <a:t> = 8 -- Only select individual software updates</a:t>
            </a:r>
          </a:p>
        </p:txBody>
      </p:sp>
    </p:spTree>
    <p:extLst>
      <p:ext uri="{BB962C8B-B14F-4D97-AF65-F5344CB8AC3E}">
        <p14:creationId xmlns:p14="http://schemas.microsoft.com/office/powerpoint/2010/main" val="32704815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EAE82-C38B-4B02-BA6F-8BDF6487D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Segoe UI Semibold"/>
              </a:rPr>
              <a:t>Top 5 Important SCCM views!</a:t>
            </a:r>
            <a:endParaRPr lang="en-US"/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0C90A932-BAE3-4984-A425-519F5718D5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8210011"/>
              </p:ext>
            </p:extLst>
          </p:nvPr>
        </p:nvGraphicFramePr>
        <p:xfrm>
          <a:off x="609600" y="1257300"/>
          <a:ext cx="10972799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6406">
                  <a:extLst>
                    <a:ext uri="{9D8B030D-6E8A-4147-A177-3AD203B41FA5}">
                      <a16:colId xmlns:a16="http://schemas.microsoft.com/office/drawing/2014/main" val="861662067"/>
                    </a:ext>
                  </a:extLst>
                </a:gridCol>
                <a:gridCol w="5436393">
                  <a:extLst>
                    <a:ext uri="{9D8B030D-6E8A-4147-A177-3AD203B41FA5}">
                      <a16:colId xmlns:a16="http://schemas.microsoft.com/office/drawing/2014/main" val="1447520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View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20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noProof="0">
                          <a:latin typeface="Segoe UI"/>
                        </a:rPr>
                        <a:t>v_Collection</a:t>
                      </a:r>
                      <a:endParaRPr lang="en-US" sz="2400"/>
                    </a:p>
                    <a:p>
                      <a:pPr lvl="0">
                        <a:buNone/>
                      </a:pP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noProof="0">
                          <a:latin typeface="Segoe UI"/>
                        </a:rPr>
                        <a:t>List of Collection Names</a:t>
                      </a:r>
                      <a:endParaRPr lang="en-US" sz="2400"/>
                    </a:p>
                    <a:p>
                      <a:pPr lvl="0">
                        <a:buNone/>
                      </a:pPr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11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noProof="0">
                          <a:latin typeface="Segoe UI"/>
                        </a:rPr>
                        <a:t>v_FullCollectionMembership</a:t>
                      </a:r>
                      <a:endParaRPr lang="en-US" sz="2400"/>
                    </a:p>
                    <a:p>
                      <a:pPr lvl="0">
                        <a:buNone/>
                      </a:pP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List of who or which device is within each collection!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43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noProof="0" dirty="0" err="1">
                          <a:latin typeface="Segoe UI"/>
                        </a:rPr>
                        <a:t>v_CombinedDeviceResources</a:t>
                      </a:r>
                      <a:endParaRPr lang="en-US" sz="2400" dirty="0"/>
                    </a:p>
                    <a:p>
                      <a:pPr lvl="0">
                        <a:buNone/>
                      </a:pP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noProof="0">
                          <a:latin typeface="Segoe UI"/>
                        </a:rPr>
                        <a:t>Combine view with many useful details such as Endpoint details; Scan dates; Online status; Etc!</a:t>
                      </a:r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16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noProof="0" dirty="0" err="1">
                          <a:latin typeface="Segoe UI"/>
                        </a:rPr>
                        <a:t>v_R_System_Valid</a:t>
                      </a:r>
                      <a:endParaRPr lang="en-US" sz="2400" dirty="0"/>
                    </a:p>
                    <a:p>
                      <a:pPr lvl="0">
                        <a:buNone/>
                      </a:pP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noProof="0">
                          <a:latin typeface="Segoe UI"/>
                        </a:rPr>
                        <a:t>List of devices (computers) discovered by SCCM which have the SCCM client installed</a:t>
                      </a:r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654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 err="1">
                          <a:latin typeface="Segoe UI"/>
                        </a:rPr>
                        <a:t>v_GS_SYSTEM_CONSOLE_USAGE_MAXGROUP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Who is the Top Console User!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331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91692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>
                <a:latin typeface="Segoe UI"/>
                <a:cs typeface="Segoe UI"/>
              </a:rPr>
              <a:t>v_Collection</a:t>
            </a:r>
            <a:r>
              <a:rPr lang="en-US" sz="2800"/>
              <a:t> and </a:t>
            </a:r>
            <a:r>
              <a:rPr lang="en-US" sz="2800">
                <a:latin typeface="Segoe UI"/>
                <a:cs typeface="Segoe UI"/>
              </a:rPr>
              <a:t>v_FullCollectionMembership</a:t>
            </a:r>
            <a:endParaRPr lang="en-US" sz="2800">
              <a:cs typeface="Segoe UI Semibold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8BA752-54F7-48C7-8915-481D423A2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7300"/>
            <a:ext cx="10972800" cy="4800600"/>
          </a:xfrm>
        </p:spPr>
        <p:txBody>
          <a:bodyPr>
            <a:normAutofit/>
          </a:bodyPr>
          <a:lstStyle/>
          <a:p>
            <a:r>
              <a:rPr lang="en-US" dirty="0"/>
              <a:t>Declare @</a:t>
            </a:r>
            <a:r>
              <a:rPr lang="en-US" dirty="0" err="1"/>
              <a:t>CollName</a:t>
            </a:r>
            <a:r>
              <a:rPr lang="en-US" dirty="0"/>
              <a:t> varchar(max) = 'All Systems'</a:t>
            </a:r>
          </a:p>
          <a:p>
            <a:r>
              <a:rPr lang="en-US" dirty="0">
                <a:latin typeface="Consolas"/>
                <a:cs typeface="Courier New"/>
              </a:rPr>
              <a:t>Select </a:t>
            </a:r>
            <a:endParaRPr lang="en-US" dirty="0"/>
          </a:p>
          <a:p>
            <a:r>
              <a:rPr lang="en-US" dirty="0"/>
              <a:t>    </a:t>
            </a:r>
            <a:r>
              <a:rPr lang="en-US" dirty="0" err="1"/>
              <a:t>FCM.ResourceID</a:t>
            </a:r>
            <a:endParaRPr lang="en-US" dirty="0"/>
          </a:p>
          <a:p>
            <a:r>
              <a:rPr lang="en-US" dirty="0"/>
              <a:t>From </a:t>
            </a:r>
          </a:p>
          <a:p>
            <a:r>
              <a:rPr lang="en-US" dirty="0"/>
              <a:t>    </a:t>
            </a:r>
            <a:r>
              <a:rPr lang="en-US" dirty="0" err="1"/>
              <a:t>dbo.v_Collection</a:t>
            </a:r>
            <a:r>
              <a:rPr lang="en-US" dirty="0"/>
              <a:t> Coll</a:t>
            </a:r>
          </a:p>
          <a:p>
            <a:r>
              <a:rPr lang="en-US" dirty="0"/>
              <a:t>    join </a:t>
            </a:r>
            <a:r>
              <a:rPr lang="en-US" dirty="0" err="1"/>
              <a:t>dbo.v_FullCollectionMembership</a:t>
            </a:r>
            <a:r>
              <a:rPr lang="en-US" dirty="0"/>
              <a:t> FCM </a:t>
            </a:r>
          </a:p>
          <a:p>
            <a:r>
              <a:rPr lang="en-US" dirty="0"/>
              <a:t>     on </a:t>
            </a:r>
            <a:r>
              <a:rPr lang="en-US" dirty="0" err="1"/>
              <a:t>Coll.CollectionID</a:t>
            </a:r>
            <a:r>
              <a:rPr lang="en-US" dirty="0"/>
              <a:t> = </a:t>
            </a:r>
            <a:r>
              <a:rPr lang="en-US" dirty="0" err="1"/>
              <a:t>FCM.CollectionID</a:t>
            </a:r>
            <a:r>
              <a:rPr lang="en-US" dirty="0"/>
              <a:t> and </a:t>
            </a:r>
            <a:r>
              <a:rPr lang="en-US" dirty="0" err="1"/>
              <a:t>Coll.Name</a:t>
            </a:r>
            <a:r>
              <a:rPr lang="en-US" dirty="0"/>
              <a:t> = @</a:t>
            </a:r>
            <a:r>
              <a:rPr lang="en-US" dirty="0" err="1"/>
              <a:t>CollName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1247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>
                <a:latin typeface="Segoe UI"/>
                <a:cs typeface="Segoe UI"/>
              </a:rPr>
              <a:t>v_R_System_Valid</a:t>
            </a:r>
            <a:r>
              <a:rPr lang="en-US" sz="2800"/>
              <a:t> and v_gs_system_console_useage_Maxgroup</a:t>
            </a:r>
            <a:endParaRPr lang="en-US">
              <a:cs typeface="Segoe UI Semibold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8BA752-54F7-48C7-8915-481D423A2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7300"/>
            <a:ext cx="10972800" cy="4800600"/>
          </a:xfrm>
        </p:spPr>
        <p:txBody>
          <a:bodyPr>
            <a:normAutofit/>
          </a:bodyPr>
          <a:lstStyle/>
          <a:p>
            <a:r>
              <a:rPr lang="en-US" dirty="0"/>
              <a:t>Select </a:t>
            </a:r>
          </a:p>
          <a:p>
            <a:r>
              <a:rPr lang="en-US" dirty="0"/>
              <a:t>    </a:t>
            </a:r>
            <a:r>
              <a:rPr lang="en-US" dirty="0" err="1"/>
              <a:t>R.ResourceID</a:t>
            </a:r>
            <a:r>
              <a:rPr lang="en-US" dirty="0"/>
              <a:t>, </a:t>
            </a:r>
          </a:p>
          <a:p>
            <a:r>
              <a:rPr lang="en-US" dirty="0"/>
              <a:t>    R.Netbios_Name0,</a:t>
            </a:r>
          </a:p>
          <a:p>
            <a:r>
              <a:rPr lang="en-US" dirty="0"/>
              <a:t>    R.Active0, </a:t>
            </a:r>
          </a:p>
          <a:p>
            <a:r>
              <a:rPr lang="en-US" dirty="0"/>
              <a:t>    R.AD_Site_Name0,</a:t>
            </a:r>
          </a:p>
          <a:p>
            <a:r>
              <a:rPr lang="en-US" dirty="0">
                <a:latin typeface="Consolas"/>
                <a:cs typeface="Courier New"/>
              </a:rPr>
              <a:t>    </a:t>
            </a:r>
            <a:r>
              <a:rPr lang="en-US" dirty="0" err="1">
                <a:latin typeface="Consolas"/>
                <a:cs typeface="Courier New"/>
              </a:rPr>
              <a:t>isnull</a:t>
            </a:r>
            <a:r>
              <a:rPr lang="en-US" dirty="0">
                <a:latin typeface="Consolas"/>
                <a:cs typeface="Courier New"/>
              </a:rPr>
              <a:t>(SCUM.TopConsoleUser0, </a:t>
            </a:r>
            <a:r>
              <a:rPr lang="en-US" dirty="0" err="1">
                <a:latin typeface="Consolas"/>
                <a:cs typeface="Courier New"/>
              </a:rPr>
              <a:t>isnull</a:t>
            </a:r>
            <a:r>
              <a:rPr lang="en-US" dirty="0">
                <a:latin typeface="Consolas"/>
                <a:cs typeface="Courier New"/>
              </a:rPr>
              <a:t>(R.User_Domain0 +'\'</a:t>
            </a:r>
          </a:p>
          <a:p>
            <a:r>
              <a:rPr lang="en-US" dirty="0">
                <a:latin typeface="Consolas"/>
                <a:cs typeface="Courier New"/>
              </a:rPr>
              <a:t>     +R.User_Name0,'n/a')) as 'Console ID'</a:t>
            </a:r>
            <a:endParaRPr lang="en-US"/>
          </a:p>
          <a:p>
            <a:r>
              <a:rPr lang="en-US" dirty="0"/>
              <a:t>from </a:t>
            </a:r>
          </a:p>
          <a:p>
            <a:r>
              <a:rPr lang="en-US" dirty="0"/>
              <a:t>    </a:t>
            </a:r>
            <a:r>
              <a:rPr lang="en-US" dirty="0" err="1"/>
              <a:t>dbo.v_r_system</a:t>
            </a:r>
            <a:r>
              <a:rPr lang="en-US" dirty="0"/>
              <a:t> R</a:t>
            </a:r>
          </a:p>
          <a:p>
            <a:r>
              <a:rPr lang="en-US" dirty="0">
                <a:latin typeface="Consolas"/>
                <a:cs typeface="Courier New"/>
              </a:rPr>
              <a:t>    left outer join </a:t>
            </a:r>
            <a:r>
              <a:rPr lang="en-US" dirty="0" err="1">
                <a:latin typeface="Consolas"/>
                <a:cs typeface="Courier New"/>
              </a:rPr>
              <a:t>dbo.v_GS_SYSTEM_CONSOLE_USAGE_MAXGROUP</a:t>
            </a:r>
            <a:r>
              <a:rPr lang="en-US" dirty="0">
                <a:latin typeface="Consolas"/>
                <a:cs typeface="Courier New"/>
              </a:rPr>
              <a:t> SCUM </a:t>
            </a:r>
          </a:p>
          <a:p>
            <a:r>
              <a:rPr lang="en-US" dirty="0">
                <a:latin typeface="Consolas"/>
                <a:cs typeface="Courier New"/>
              </a:rPr>
              <a:t>      on </a:t>
            </a:r>
            <a:r>
              <a:rPr lang="en-US" dirty="0" err="1">
                <a:latin typeface="Consolas"/>
                <a:cs typeface="Courier New"/>
              </a:rPr>
              <a:t>R.ResourceID</a:t>
            </a:r>
            <a:r>
              <a:rPr lang="en-US" dirty="0">
                <a:latin typeface="Consolas"/>
                <a:cs typeface="Courier New"/>
              </a:rPr>
              <a:t> = </a:t>
            </a:r>
            <a:r>
              <a:rPr lang="en-US" dirty="0" err="1">
                <a:latin typeface="Consolas"/>
                <a:cs typeface="Courier New"/>
              </a:rPr>
              <a:t>SCUM.ResourceID</a:t>
            </a:r>
            <a:endParaRPr lang="en-US" dirty="0">
              <a:latin typeface="Consolas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5823147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>
                <a:latin typeface="Segoe UI"/>
                <a:cs typeface="Segoe UI"/>
              </a:rPr>
              <a:t>v_CombinedDeviceResources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8BA752-54F7-48C7-8915-481D423A2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7300"/>
            <a:ext cx="10972800" cy="4800600"/>
          </a:xfrm>
        </p:spPr>
        <p:txBody>
          <a:bodyPr>
            <a:normAutofit/>
          </a:bodyPr>
          <a:lstStyle/>
          <a:p>
            <a:r>
              <a:rPr lang="en-US" dirty="0">
                <a:latin typeface="Consolas"/>
              </a:rPr>
              <a:t>Select </a:t>
            </a:r>
          </a:p>
          <a:p>
            <a:r>
              <a:rPr lang="en-US" dirty="0">
                <a:latin typeface="Consolas"/>
              </a:rPr>
              <a:t>     </a:t>
            </a:r>
            <a:r>
              <a:rPr lang="en-US" dirty="0" err="1">
                <a:latin typeface="Consolas"/>
              </a:rPr>
              <a:t>CDR.MachineID</a:t>
            </a:r>
            <a:r>
              <a:rPr lang="en-US" dirty="0">
                <a:latin typeface="Consolas"/>
              </a:rPr>
              <a:t>,</a:t>
            </a:r>
          </a:p>
          <a:p>
            <a:r>
              <a:rPr lang="en-US" dirty="0">
                <a:latin typeface="Consolas"/>
              </a:rPr>
              <a:t>     </a:t>
            </a:r>
            <a:r>
              <a:rPr lang="en-US" dirty="0" err="1">
                <a:latin typeface="Consolas"/>
              </a:rPr>
              <a:t>CDR.CNIsOnline</a:t>
            </a:r>
            <a:r>
              <a:rPr lang="en-US" dirty="0">
                <a:latin typeface="Consolas"/>
              </a:rPr>
              <a:t>,</a:t>
            </a:r>
          </a:p>
          <a:p>
            <a:r>
              <a:rPr lang="en-US" dirty="0">
                <a:latin typeface="Consolas"/>
              </a:rPr>
              <a:t>     </a:t>
            </a:r>
            <a:r>
              <a:rPr lang="en-US" dirty="0" err="1">
                <a:latin typeface="Consolas"/>
              </a:rPr>
              <a:t>CDR.LastStatusMessage</a:t>
            </a:r>
            <a:r>
              <a:rPr lang="en-US" dirty="0">
                <a:latin typeface="Consolas"/>
              </a:rPr>
              <a:t>,</a:t>
            </a:r>
          </a:p>
          <a:p>
            <a:r>
              <a:rPr lang="en-US" dirty="0">
                <a:latin typeface="Consolas"/>
              </a:rPr>
              <a:t>     </a:t>
            </a:r>
            <a:r>
              <a:rPr lang="en-US" dirty="0" err="1">
                <a:latin typeface="Consolas"/>
              </a:rPr>
              <a:t>CDR.LastHardwareScan</a:t>
            </a:r>
            <a:endParaRPr lang="en-US" dirty="0"/>
          </a:p>
          <a:p>
            <a:r>
              <a:rPr lang="en-US" dirty="0">
                <a:latin typeface="Consolas"/>
              </a:rPr>
              <a:t>from </a:t>
            </a:r>
          </a:p>
          <a:p>
            <a:r>
              <a:rPr lang="en-US" dirty="0">
                <a:latin typeface="Consolas"/>
              </a:rPr>
              <a:t>    </a:t>
            </a:r>
            <a:r>
              <a:rPr lang="en-US" dirty="0" err="1">
                <a:latin typeface="Consolas"/>
              </a:rPr>
              <a:t>dbo.v_CombinedDeviceResources</a:t>
            </a:r>
            <a:r>
              <a:rPr lang="en-US" dirty="0">
                <a:latin typeface="Consolas"/>
              </a:rPr>
              <a:t> CDR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1252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>
                <a:latin typeface="Segoe UI"/>
                <a:cs typeface="Segoe UI"/>
              </a:rPr>
              <a:t>v_CombinedDeviceResources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8BA752-54F7-48C7-8915-481D423A2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7300"/>
            <a:ext cx="10972800" cy="4800600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latin typeface="Consolas"/>
              </a:rPr>
              <a:t>Declare @Coll as varchar(250) = 'All Systems'</a:t>
            </a:r>
            <a:endParaRPr lang="en-US" dirty="0"/>
          </a:p>
          <a:p>
            <a:endParaRPr lang="en-US" dirty="0"/>
          </a:p>
          <a:p>
            <a:r>
              <a:rPr lang="en-US" dirty="0">
                <a:latin typeface="Consolas"/>
              </a:rPr>
              <a:t>Select </a:t>
            </a:r>
            <a:endParaRPr lang="en-US" dirty="0"/>
          </a:p>
          <a:p>
            <a:r>
              <a:rPr lang="en-US" dirty="0">
                <a:latin typeface="Consolas"/>
              </a:rPr>
              <a:t>     </a:t>
            </a:r>
            <a:r>
              <a:rPr lang="en-US" dirty="0" err="1">
                <a:latin typeface="Consolas"/>
              </a:rPr>
              <a:t>CDR.MachineID</a:t>
            </a:r>
            <a:r>
              <a:rPr lang="en-US" dirty="0">
                <a:latin typeface="Consolas"/>
              </a:rPr>
              <a:t> as '</a:t>
            </a:r>
            <a:r>
              <a:rPr lang="en-US" dirty="0" err="1">
                <a:latin typeface="Consolas"/>
              </a:rPr>
              <a:t>ResourceID</a:t>
            </a:r>
            <a:r>
              <a:rPr lang="en-US" dirty="0">
                <a:latin typeface="Consolas"/>
              </a:rPr>
              <a:t>',</a:t>
            </a:r>
            <a:endParaRPr lang="en-US" dirty="0"/>
          </a:p>
          <a:p>
            <a:r>
              <a:rPr lang="en-US" dirty="0">
                <a:latin typeface="Consolas"/>
              </a:rPr>
              <a:t>     </a:t>
            </a:r>
            <a:r>
              <a:rPr lang="en-US" dirty="0" err="1">
                <a:latin typeface="Consolas"/>
              </a:rPr>
              <a:t>CDR.CNIsOnline</a:t>
            </a:r>
            <a:r>
              <a:rPr lang="en-US" dirty="0">
                <a:latin typeface="Consolas"/>
              </a:rPr>
              <a:t>,</a:t>
            </a:r>
            <a:endParaRPr lang="en-US" dirty="0"/>
          </a:p>
          <a:p>
            <a:r>
              <a:rPr lang="en-US" dirty="0">
                <a:latin typeface="Consolas"/>
              </a:rPr>
              <a:t>     </a:t>
            </a:r>
            <a:r>
              <a:rPr lang="en-US" dirty="0" err="1">
                <a:latin typeface="Consolas"/>
              </a:rPr>
              <a:t>CDR.LastStatusMessage</a:t>
            </a:r>
            <a:r>
              <a:rPr lang="en-US" dirty="0">
                <a:latin typeface="Consolas"/>
              </a:rPr>
              <a:t>,</a:t>
            </a:r>
            <a:endParaRPr lang="en-US" dirty="0"/>
          </a:p>
          <a:p>
            <a:r>
              <a:rPr lang="en-US" dirty="0">
                <a:latin typeface="Consolas"/>
              </a:rPr>
              <a:t>     </a:t>
            </a:r>
            <a:r>
              <a:rPr lang="en-US" dirty="0" err="1">
                <a:latin typeface="Consolas"/>
              </a:rPr>
              <a:t>CDR.LastHardwareScan</a:t>
            </a:r>
            <a:r>
              <a:rPr lang="en-US" dirty="0">
                <a:latin typeface="Consolas"/>
              </a:rPr>
              <a:t>,</a:t>
            </a:r>
            <a:endParaRPr lang="en-US" dirty="0"/>
          </a:p>
          <a:p>
            <a:r>
              <a:rPr lang="en-US" dirty="0">
                <a:latin typeface="Consolas"/>
              </a:rPr>
              <a:t>    R.Netbios_Name0,</a:t>
            </a:r>
            <a:endParaRPr lang="en-US" dirty="0"/>
          </a:p>
          <a:p>
            <a:r>
              <a:rPr lang="en-US" dirty="0">
                <a:latin typeface="Consolas"/>
              </a:rPr>
              <a:t>    R.Active0, </a:t>
            </a:r>
            <a:endParaRPr lang="en-US" dirty="0"/>
          </a:p>
          <a:p>
            <a:r>
              <a:rPr lang="en-US" dirty="0">
                <a:latin typeface="Consolas"/>
              </a:rPr>
              <a:t>    R.AD_Site_Name0,</a:t>
            </a:r>
            <a:endParaRPr lang="en-US" dirty="0"/>
          </a:p>
          <a:p>
            <a:r>
              <a:rPr lang="en-US" dirty="0">
                <a:latin typeface="Consolas"/>
              </a:rPr>
              <a:t>    </a:t>
            </a:r>
            <a:r>
              <a:rPr lang="en-US" dirty="0" err="1">
                <a:latin typeface="Consolas"/>
              </a:rPr>
              <a:t>isnull</a:t>
            </a:r>
            <a:r>
              <a:rPr lang="en-US" dirty="0">
                <a:latin typeface="Consolas"/>
              </a:rPr>
              <a:t>(SCUM.TopConsoleUser0, </a:t>
            </a:r>
            <a:r>
              <a:rPr lang="en-US" dirty="0" err="1">
                <a:latin typeface="Consolas"/>
              </a:rPr>
              <a:t>isnull</a:t>
            </a:r>
            <a:r>
              <a:rPr lang="en-US" dirty="0">
                <a:latin typeface="Consolas"/>
              </a:rPr>
              <a:t>(R.User_Domain0 +'\'+R.User_Name0,'n/a')) as 'Console ID'</a:t>
            </a:r>
            <a:endParaRPr lang="en-US" dirty="0"/>
          </a:p>
          <a:p>
            <a:r>
              <a:rPr lang="en-US" dirty="0">
                <a:latin typeface="Consolas"/>
              </a:rPr>
              <a:t>from </a:t>
            </a:r>
            <a:endParaRPr lang="en-US" dirty="0"/>
          </a:p>
          <a:p>
            <a:r>
              <a:rPr lang="en-US" dirty="0">
                <a:latin typeface="Consolas"/>
              </a:rPr>
              <a:t>    </a:t>
            </a:r>
            <a:r>
              <a:rPr lang="en-US" dirty="0" err="1">
                <a:latin typeface="Consolas"/>
              </a:rPr>
              <a:t>dbo.v_Collection</a:t>
            </a:r>
            <a:r>
              <a:rPr lang="en-US" dirty="0">
                <a:latin typeface="Consolas"/>
              </a:rPr>
              <a:t> Coll</a:t>
            </a:r>
            <a:endParaRPr lang="en-US" dirty="0"/>
          </a:p>
          <a:p>
            <a:r>
              <a:rPr lang="en-US" dirty="0">
                <a:latin typeface="Consolas"/>
              </a:rPr>
              <a:t>    join </a:t>
            </a:r>
            <a:r>
              <a:rPr lang="en-US" dirty="0" err="1">
                <a:latin typeface="Consolas"/>
              </a:rPr>
              <a:t>dbo.v_FullCollectionMembership</a:t>
            </a:r>
            <a:r>
              <a:rPr lang="en-US" dirty="0">
                <a:latin typeface="Consolas"/>
              </a:rPr>
              <a:t> FCM </a:t>
            </a:r>
            <a:endParaRPr lang="en-US" dirty="0"/>
          </a:p>
          <a:p>
            <a:r>
              <a:rPr lang="en-US" dirty="0">
                <a:latin typeface="Consolas"/>
              </a:rPr>
              <a:t>     on </a:t>
            </a:r>
            <a:r>
              <a:rPr lang="en-US" dirty="0" err="1">
                <a:latin typeface="Consolas"/>
              </a:rPr>
              <a:t>Coll.CollectionID</a:t>
            </a:r>
            <a:r>
              <a:rPr lang="en-US" dirty="0">
                <a:latin typeface="Consolas"/>
              </a:rPr>
              <a:t> = </a:t>
            </a:r>
            <a:r>
              <a:rPr lang="en-US" dirty="0" err="1">
                <a:latin typeface="Consolas"/>
              </a:rPr>
              <a:t>FCM.CollectionID</a:t>
            </a:r>
            <a:r>
              <a:rPr lang="en-US" dirty="0">
                <a:latin typeface="Consolas"/>
              </a:rPr>
              <a:t> and </a:t>
            </a:r>
            <a:r>
              <a:rPr lang="en-US" dirty="0" err="1">
                <a:latin typeface="Consolas"/>
              </a:rPr>
              <a:t>Coll.Name</a:t>
            </a:r>
            <a:r>
              <a:rPr lang="en-US" dirty="0">
                <a:latin typeface="Consolas"/>
              </a:rPr>
              <a:t> = @Coll</a:t>
            </a:r>
            <a:endParaRPr lang="en-US" dirty="0"/>
          </a:p>
          <a:p>
            <a:r>
              <a:rPr lang="en-US" dirty="0">
                <a:latin typeface="Consolas"/>
              </a:rPr>
              <a:t>    join </a:t>
            </a:r>
            <a:r>
              <a:rPr lang="en-US" dirty="0" err="1">
                <a:latin typeface="Consolas"/>
              </a:rPr>
              <a:t>dbo.v_CombinedDeviceResources</a:t>
            </a:r>
            <a:r>
              <a:rPr lang="en-US" dirty="0">
                <a:latin typeface="Consolas"/>
              </a:rPr>
              <a:t> CDR on </a:t>
            </a:r>
            <a:r>
              <a:rPr lang="en-US" dirty="0" err="1">
                <a:latin typeface="Consolas"/>
              </a:rPr>
              <a:t>FCM.ResourceId</a:t>
            </a:r>
            <a:r>
              <a:rPr lang="en-US" dirty="0">
                <a:latin typeface="Consolas"/>
              </a:rPr>
              <a:t> = </a:t>
            </a:r>
            <a:r>
              <a:rPr lang="en-US" dirty="0" err="1">
                <a:latin typeface="Consolas"/>
              </a:rPr>
              <a:t>CDR.MachineID</a:t>
            </a:r>
            <a:endParaRPr lang="en-US" dirty="0"/>
          </a:p>
          <a:p>
            <a:r>
              <a:rPr lang="en-US" dirty="0">
                <a:latin typeface="Consolas"/>
              </a:rPr>
              <a:t>    join </a:t>
            </a:r>
            <a:r>
              <a:rPr lang="en-US" dirty="0" err="1">
                <a:latin typeface="Consolas"/>
              </a:rPr>
              <a:t>dbo.v_r_system</a:t>
            </a:r>
            <a:r>
              <a:rPr lang="en-US" dirty="0">
                <a:latin typeface="Consolas"/>
              </a:rPr>
              <a:t> R on </a:t>
            </a:r>
            <a:r>
              <a:rPr lang="en-US" dirty="0" err="1">
                <a:latin typeface="Consolas"/>
              </a:rPr>
              <a:t>FCM.ResourceId</a:t>
            </a:r>
            <a:r>
              <a:rPr lang="en-US" dirty="0">
                <a:latin typeface="Consolas"/>
              </a:rPr>
              <a:t> = </a:t>
            </a:r>
            <a:r>
              <a:rPr lang="en-US" dirty="0" err="1">
                <a:latin typeface="Consolas"/>
              </a:rPr>
              <a:t>R.ResourceID</a:t>
            </a:r>
            <a:endParaRPr lang="en-US" dirty="0"/>
          </a:p>
          <a:p>
            <a:r>
              <a:rPr lang="en-US" dirty="0">
                <a:latin typeface="Consolas"/>
              </a:rPr>
              <a:t>    left outer join </a:t>
            </a:r>
            <a:r>
              <a:rPr lang="en-US" dirty="0" err="1">
                <a:latin typeface="Consolas"/>
              </a:rPr>
              <a:t>dbo.v_GS_SYSTEM_CONSOLE_USAGE_MAXGROUP</a:t>
            </a:r>
            <a:r>
              <a:rPr lang="en-US" dirty="0">
                <a:latin typeface="Consolas"/>
              </a:rPr>
              <a:t> SCUM on </a:t>
            </a:r>
            <a:r>
              <a:rPr lang="en-US" dirty="0" err="1">
                <a:latin typeface="Consolas"/>
              </a:rPr>
              <a:t>R.ResourceID</a:t>
            </a:r>
            <a:r>
              <a:rPr lang="en-US" dirty="0">
                <a:latin typeface="Consolas"/>
              </a:rPr>
              <a:t> = </a:t>
            </a:r>
            <a:r>
              <a:rPr lang="en-US" dirty="0" err="1">
                <a:latin typeface="Consolas"/>
              </a:rPr>
              <a:t>SCUM.ResourceID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0008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Make it not suck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Writing a query is easy.  Running it is hard.</a:t>
            </a:r>
          </a:p>
        </p:txBody>
      </p:sp>
    </p:spTree>
    <p:extLst>
      <p:ext uri="{BB962C8B-B14F-4D97-AF65-F5344CB8AC3E}">
        <p14:creationId xmlns:p14="http://schemas.microsoft.com/office/powerpoint/2010/main" val="26705576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Views: Not all views are supported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Garth’s Blog: </a:t>
            </a:r>
            <a:r>
              <a:rPr lang="en-US" sz="2400" dirty="0">
                <a:hlinkClick r:id="rId3"/>
              </a:rPr>
              <a:t>What Are the Supported SQL Server Views to Use with SCCM Reporting?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Unsupported views are subject to schema changes at any time</a:t>
            </a:r>
          </a:p>
          <a:p>
            <a:endParaRPr lang="en-US" sz="2400" dirty="0"/>
          </a:p>
          <a:p>
            <a:r>
              <a:rPr lang="en-US" sz="2400" dirty="0"/>
              <a:t>Supported views have the </a:t>
            </a:r>
            <a:r>
              <a:rPr lang="en-US" sz="2400" dirty="0" err="1"/>
              <a:t>smsschm_users</a:t>
            </a:r>
            <a:r>
              <a:rPr lang="en-US" sz="2400" dirty="0"/>
              <a:t> security rights</a:t>
            </a:r>
          </a:p>
          <a:p>
            <a:endParaRPr lang="en-US" sz="2400" dirty="0"/>
          </a:p>
          <a:p>
            <a:r>
              <a:rPr lang="en-US" sz="2400" dirty="0"/>
              <a:t>Modifying the permissions is not supported</a:t>
            </a:r>
          </a:p>
        </p:txBody>
      </p:sp>
    </p:spTree>
    <p:extLst>
      <p:ext uri="{BB962C8B-B14F-4D97-AF65-F5344CB8AC3E}">
        <p14:creationId xmlns:p14="http://schemas.microsoft.com/office/powerpoint/2010/main" val="32346537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write efficient (Fast) queries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Segoe UI"/>
              </a:rPr>
              <a:t>Compare your query to the RBA version?</a:t>
            </a:r>
            <a:endParaRPr lang="en-US" dirty="0"/>
          </a:p>
          <a:p>
            <a:pPr lvl="1"/>
            <a:r>
              <a:rPr lang="en-US" dirty="0"/>
              <a:t>Blog: </a:t>
            </a:r>
            <a:r>
              <a:rPr lang="en-US" dirty="0">
                <a:hlinkClick r:id="rId3"/>
              </a:rPr>
              <a:t>RBA and Non-RBA Queries: When is Slower Actually Faster?</a:t>
            </a:r>
            <a:endParaRPr lang="en-US" dirty="0">
              <a:cs typeface="Segoe UI"/>
            </a:endParaRPr>
          </a:p>
          <a:p>
            <a:endParaRPr lang="en-US" dirty="0">
              <a:cs typeface="Segoe UI"/>
            </a:endParaRPr>
          </a:p>
          <a:p>
            <a:r>
              <a:rPr lang="en-US" dirty="0"/>
              <a:t>Select only the fields you need</a:t>
            </a:r>
          </a:p>
          <a:p>
            <a:endParaRPr lang="en-US" dirty="0"/>
          </a:p>
          <a:p>
            <a:r>
              <a:rPr lang="en-US" dirty="0"/>
              <a:t>Use indexed fields </a:t>
            </a:r>
          </a:p>
          <a:p>
            <a:endParaRPr lang="en-US" dirty="0">
              <a:cs typeface="Segoe UI"/>
            </a:endParaRPr>
          </a:p>
          <a:p>
            <a:r>
              <a:rPr lang="en-US" dirty="0"/>
              <a:t>Learn to read execution plans</a:t>
            </a:r>
          </a:p>
          <a:p>
            <a:pPr lvl="1"/>
            <a:r>
              <a:rPr lang="en-US" dirty="0" err="1"/>
              <a:t>SQLShack</a:t>
            </a:r>
            <a:r>
              <a:rPr lang="en-US" dirty="0"/>
              <a:t>: </a:t>
            </a:r>
            <a:r>
              <a:rPr lang="en-US" dirty="0">
                <a:hlinkClick r:id="rId4"/>
              </a:rPr>
              <a:t>SQL Server query execution plans – Understanding and reading the plans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>
                <a:hlinkClick r:id="rId5"/>
              </a:rPr>
              <a:t>Microsoft SQL Server Profiler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1627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make sure your queries don’t lie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cs typeface="Segoe UI"/>
              </a:rPr>
              <a:t>Test your Queries against the built-in reports</a:t>
            </a:r>
          </a:p>
          <a:p>
            <a:pPr lvl="1"/>
            <a:r>
              <a:rPr lang="en-US" sz="2600" dirty="0">
                <a:ea typeface="+mn-lt"/>
                <a:cs typeface="+mn-lt"/>
              </a:rPr>
              <a:t>Compliance 5 - Specific computer</a:t>
            </a:r>
            <a:endParaRPr lang="en-US" sz="2600" dirty="0">
              <a:cs typeface="Segoe UI"/>
            </a:endParaRPr>
          </a:p>
          <a:p>
            <a:endParaRPr lang="en-US" dirty="0">
              <a:cs typeface="Segoe UI"/>
            </a:endParaRPr>
          </a:p>
          <a:p>
            <a:r>
              <a:rPr lang="en-US" dirty="0">
                <a:cs typeface="Segoe UI"/>
              </a:rPr>
              <a:t>Spot check actual devices</a:t>
            </a:r>
          </a:p>
          <a:p>
            <a:endParaRPr lang="en-US" dirty="0">
              <a:cs typeface="Segoe UI"/>
            </a:endParaRPr>
          </a:p>
          <a:p>
            <a:r>
              <a:rPr lang="en-US" dirty="0">
                <a:cs typeface="Segoe UI"/>
              </a:rPr>
              <a:t>Monitor client health</a:t>
            </a:r>
          </a:p>
          <a:p>
            <a:endParaRPr lang="en-US" dirty="0">
              <a:cs typeface="Segoe UI"/>
            </a:endParaRPr>
          </a:p>
          <a:p>
            <a:r>
              <a:rPr lang="en-US" dirty="0">
                <a:cs typeface="Segoe UI"/>
              </a:rPr>
              <a:t>Resend status messages</a:t>
            </a:r>
          </a:p>
          <a:p>
            <a:pPr lvl="1"/>
            <a:r>
              <a:rPr lang="en-US" dirty="0">
                <a:cs typeface="Segoe UI"/>
              </a:rPr>
              <a:t>Sherry </a:t>
            </a:r>
            <a:r>
              <a:rPr lang="en-US" dirty="0" err="1">
                <a:cs typeface="Segoe UI"/>
              </a:rPr>
              <a:t>Kissenger</a:t>
            </a:r>
            <a:r>
              <a:rPr lang="en-US" dirty="0">
                <a:cs typeface="Segoe UI"/>
              </a:rPr>
              <a:t>: </a:t>
            </a:r>
            <a:r>
              <a:rPr lang="en-US" b="1" dirty="0">
                <a:hlinkClick r:id="rId3"/>
              </a:rPr>
              <a:t>ConfigMgr </a:t>
            </a:r>
            <a:r>
              <a:rPr lang="en-US" b="1" dirty="0" err="1">
                <a:hlinkClick r:id="rId3"/>
              </a:rPr>
              <a:t>RefreshServerComplianceState</a:t>
            </a:r>
            <a:r>
              <a:rPr lang="en-US" b="1" dirty="0">
                <a:hlinkClick r:id="rId3"/>
              </a:rPr>
              <a:t> as a Configuration Item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744759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400550" y="2798064"/>
            <a:ext cx="7181850" cy="791803"/>
          </a:xfrm>
        </p:spPr>
        <p:txBody>
          <a:bodyPr/>
          <a:lstStyle/>
          <a:p>
            <a:r>
              <a:rPr lang="en-US" dirty="0"/>
              <a:t>Software Update Dashboard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D71F7A-0FAE-4397-82E5-CE3D188881A6}"/>
              </a:ext>
            </a:extLst>
          </p:cNvPr>
          <p:cNvSpPr txBox="1"/>
          <p:nvPr/>
        </p:nvSpPr>
        <p:spPr>
          <a:xfrm>
            <a:off x="4605867" y="3635022"/>
            <a:ext cx="4018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Get it at </a:t>
            </a:r>
            <a:r>
              <a:rPr lang="en-US" dirty="0">
                <a:hlinkClick r:id="rId2"/>
              </a:rPr>
              <a:t>DamGoodAdmin.com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3853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Dashboard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5C94A60-3E9A-48AC-93A9-C235C392F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9850"/>
            <a:ext cx="12192000" cy="528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9074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Installation Failures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DB17129-FC27-4A77-AE4F-D7A181946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3764"/>
            <a:ext cx="121920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5772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Scan Failures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84CDF9B1-40BD-46D0-B815-19D365186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06952"/>
            <a:ext cx="12192000" cy="354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05234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Compliance </a:t>
            </a:r>
            <a:r>
              <a:rPr lang="en-US" dirty="0" err="1"/>
              <a:t>OVerview</a:t>
            </a:r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121AC5D-2AE3-4F95-B803-125285DFD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012" y="1438275"/>
            <a:ext cx="7419975" cy="519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9170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Compliance Device </a:t>
            </a:r>
            <a:r>
              <a:rPr lang="en-US" dirty="0" err="1"/>
              <a:t>OVerview</a:t>
            </a:r>
            <a:endParaRPr lang="en-US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4D6ACD42-913C-45B6-AA65-4EE63F62B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6127"/>
            <a:ext cx="12192000" cy="460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717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Compliance Device </a:t>
            </a:r>
            <a:r>
              <a:rPr lang="en-US" dirty="0" err="1"/>
              <a:t>OVerview</a:t>
            </a:r>
            <a:endParaRPr lang="en-US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4D6ACD42-913C-45B6-AA65-4EE63F62B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6127"/>
            <a:ext cx="12192000" cy="460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7529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178677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Custom 4">
      <a:dk1>
        <a:srgbClr val="0C0C0C"/>
      </a:dk1>
      <a:lt1>
        <a:srgbClr val="FFFFFF"/>
      </a:lt1>
      <a:dk2>
        <a:srgbClr val="22661B"/>
      </a:dk2>
      <a:lt2>
        <a:srgbClr val="FB1E29"/>
      </a:lt2>
      <a:accent1>
        <a:srgbClr val="E31B25"/>
      </a:accent1>
      <a:accent2>
        <a:srgbClr val="FFC61F"/>
      </a:accent2>
      <a:accent3>
        <a:srgbClr val="363AD9"/>
      </a:accent3>
      <a:accent4>
        <a:srgbClr val="2FE81C"/>
      </a:accent4>
      <a:accent5>
        <a:srgbClr val="6E2BD7"/>
      </a:accent5>
      <a:accent6>
        <a:srgbClr val="282A79"/>
      </a:accent6>
      <a:hlink>
        <a:srgbClr val="A5A5A5"/>
      </a:hlink>
      <a:folHlink>
        <a:srgbClr val="A5A5A5"/>
      </a:folHlink>
    </a:clrScheme>
    <a:fontScheme name="MMS 2017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67C035E-9B1C-4484-A318-BE092AC5521E}" vid="{0A64C0E4-2D7C-40A0-8AD9-465A964F5F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191152C54E854DAF9F9168AE5CF184" ma:contentTypeVersion="11" ma:contentTypeDescription="Create a new document." ma:contentTypeScope="" ma:versionID="ac8f5480b6f75a4e3ebfab3217707a8f">
  <xsd:schema xmlns:xsd="http://www.w3.org/2001/XMLSchema" xmlns:xs="http://www.w3.org/2001/XMLSchema" xmlns:p="http://schemas.microsoft.com/office/2006/metadata/properties" xmlns:ns3="cc198def-6c05-4145-8106-a6d1a717163a" xmlns:ns4="c419ab39-53ed-4125-9328-63772d5357cd" targetNamespace="http://schemas.microsoft.com/office/2006/metadata/properties" ma:root="true" ma:fieldsID="f424a7c8a0e5bbb935b7ce18e0fb4269" ns3:_="" ns4:_="">
    <xsd:import namespace="cc198def-6c05-4145-8106-a6d1a717163a"/>
    <xsd:import namespace="c419ab39-53ed-4125-9328-63772d5357c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198def-6c05-4145-8106-a6d1a71716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19ab39-53ed-4125-9328-63772d5357cd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F96CB3-579C-4369-8AB2-D91B353AC245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c419ab39-53ed-4125-9328-63772d5357cd"/>
    <ds:schemaRef ds:uri="cc198def-6c05-4145-8106-a6d1a717163a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F9099B0-B9E3-45A6-848D-7EA25626C0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7B8E15-C9C1-420F-A540-E629C3D477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198def-6c05-4145-8106-a6d1a717163a"/>
    <ds:schemaRef ds:uri="c419ab39-53ed-4125-9328-63772d5357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Software Update Reporting - Deep Dive</Template>
  <TotalTime>2637</TotalTime>
  <Words>3317</Words>
  <Application>Microsoft Office PowerPoint</Application>
  <PresentationFormat>Widescreen</PresentationFormat>
  <Paragraphs>520</Paragraphs>
  <Slides>55</Slides>
  <Notes>31</Notes>
  <HiddenSlides>13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2" baseType="lpstr">
      <vt:lpstr>Calibri</vt:lpstr>
      <vt:lpstr>Consolas</vt:lpstr>
      <vt:lpstr>Courier New</vt:lpstr>
      <vt:lpstr>Segoe UI</vt:lpstr>
      <vt:lpstr>Segoe UI Semibold</vt:lpstr>
      <vt:lpstr>Wingdings 3</vt:lpstr>
      <vt:lpstr>Slice</vt:lpstr>
      <vt:lpstr>Software Update Reporting - Deep Dive</vt:lpstr>
      <vt:lpstr>PowerPoint Presentation</vt:lpstr>
      <vt:lpstr>Agenda</vt:lpstr>
      <vt:lpstr>Here’s what we’re working up to</vt:lpstr>
      <vt:lpstr>Defining compliance</vt:lpstr>
      <vt:lpstr>DEFINING COMPLIANCE – Update Selection</vt:lpstr>
      <vt:lpstr>DEFINING COMPLIANCE – Device selection</vt:lpstr>
      <vt:lpstr>Existing solutions</vt:lpstr>
      <vt:lpstr>Ask yourself: is this really worth it?</vt:lpstr>
      <vt:lpstr>Built In reports</vt:lpstr>
      <vt:lpstr>Community Solutions</vt:lpstr>
      <vt:lpstr>Vendor Solutions</vt:lpstr>
      <vt:lpstr>Show me the data</vt:lpstr>
      <vt:lpstr>Where is the Docs?</vt:lpstr>
      <vt:lpstr>UPDATE Views: Terminology</vt:lpstr>
      <vt:lpstr>V_StateName</vt:lpstr>
      <vt:lpstr>Show me the Views!</vt:lpstr>
      <vt:lpstr>Top 3 Summary Views</vt:lpstr>
      <vt:lpstr>Update Views: STATUS SUMMARIZER VIEWS</vt:lpstr>
      <vt:lpstr>Update views: status summarizer Views</vt:lpstr>
      <vt:lpstr>PowerPoint Presentation</vt:lpstr>
      <vt:lpstr>Console’s Software Update Group Summary Graph</vt:lpstr>
      <vt:lpstr>Console’s Software Update Group Summary Graph</vt:lpstr>
      <vt:lpstr>Top 3 Deployment Views</vt:lpstr>
      <vt:lpstr>Update views: DEPLOYMENT STATUS VIEWS</vt:lpstr>
      <vt:lpstr>Update Views: Deployment status views</vt:lpstr>
      <vt:lpstr>PowerPoint Presentation</vt:lpstr>
      <vt:lpstr>Update Deployment Views: Deployment Summary</vt:lpstr>
      <vt:lpstr>Update Deployment Views: Deployment Summary</vt:lpstr>
      <vt:lpstr>Update Views: Status of Deployments Older than X Days</vt:lpstr>
      <vt:lpstr>Top 3 Software Update Details Views</vt:lpstr>
      <vt:lpstr>Update views</vt:lpstr>
      <vt:lpstr>UPDATE Views: v_UpdateInfo</vt:lpstr>
      <vt:lpstr>Update views: v_Authlistinfo</vt:lpstr>
      <vt:lpstr>Update views: v_UpdateAssignmentStatus </vt:lpstr>
      <vt:lpstr>PowerPoint Presentation</vt:lpstr>
      <vt:lpstr>Update Views: Getting LATEST SUG For ADR</vt:lpstr>
      <vt:lpstr>Update Status by device including Category</vt:lpstr>
      <vt:lpstr>Top 5 Important SCCM views!</vt:lpstr>
      <vt:lpstr>v_Collection and v_FullCollectionMembership</vt:lpstr>
      <vt:lpstr>v_R_System_Valid and v_gs_system_console_useage_Maxgroup</vt:lpstr>
      <vt:lpstr>v_CombinedDeviceResources</vt:lpstr>
      <vt:lpstr>v_CombinedDeviceResources</vt:lpstr>
      <vt:lpstr>Make it not suck</vt:lpstr>
      <vt:lpstr>Views: Not all views are supported</vt:lpstr>
      <vt:lpstr>How to write efficient (Fast) queries</vt:lpstr>
      <vt:lpstr>How to make sure your queries don’t lie</vt:lpstr>
      <vt:lpstr>PowerPoint Presentation</vt:lpstr>
      <vt:lpstr>Dashboard</vt:lpstr>
      <vt:lpstr>Installation Failures</vt:lpstr>
      <vt:lpstr>Scan Failures</vt:lpstr>
      <vt:lpstr>Compliance OVerview</vt:lpstr>
      <vt:lpstr>Compliance Device OVerview</vt:lpstr>
      <vt:lpstr>Compliance Device OVerview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Update Reporting - Deep Dive</dc:title>
  <dc:creator>Bryan Dam</dc:creator>
  <cp:keywords>No Restrictions</cp:keywords>
  <cp:lastModifiedBy>Bryan Dam</cp:lastModifiedBy>
  <cp:revision>55</cp:revision>
  <dcterms:created xsi:type="dcterms:W3CDTF">2019-08-12T00:12:29Z</dcterms:created>
  <dcterms:modified xsi:type="dcterms:W3CDTF">2022-03-18T21:02:00Z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086be151-57ff-4b83-a01c-b22948221ca2</vt:lpwstr>
  </property>
  <property fmtid="{D5CDD505-2E9C-101B-9397-08002B2CF9AE}" pid="3" name="Document Creator">
    <vt:lpwstr/>
  </property>
  <property fmtid="{D5CDD505-2E9C-101B-9397-08002B2CF9AE}" pid="4" name="Document Editor">
    <vt:lpwstr/>
  </property>
  <property fmtid="{D5CDD505-2E9C-101B-9397-08002B2CF9AE}" pid="5" name="Classification">
    <vt:lpwstr>No Restrictions</vt:lpwstr>
  </property>
  <property fmtid="{D5CDD505-2E9C-101B-9397-08002B2CF9AE}" pid="6" name="Sublabels">
    <vt:lpwstr/>
  </property>
  <property fmtid="{D5CDD505-2E9C-101B-9397-08002B2CF9AE}" pid="7" name="ContentTypeId">
    <vt:lpwstr>0x01010071191152C54E854DAF9F9168AE5CF184</vt:lpwstr>
  </property>
</Properties>
</file>