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 r:id="rId5"/>
    <p:sldId id="277" r:id="rId6"/>
    <p:sldId id="278" r:id="rId7"/>
    <p:sldId id="279" r:id="rId8"/>
    <p:sldId id="281" r:id="rId9"/>
    <p:sldId id="257" r:id="rId10"/>
    <p:sldId id="285" r:id="rId11"/>
    <p:sldId id="258" r:id="rId12"/>
    <p:sldId id="259" r:id="rId13"/>
    <p:sldId id="260" r:id="rId14"/>
    <p:sldId id="261" r:id="rId15"/>
    <p:sldId id="262" r:id="rId16"/>
    <p:sldId id="263" r:id="rId17"/>
    <p:sldId id="264" r:id="rId18"/>
    <p:sldId id="265" r:id="rId19"/>
    <p:sldId id="266" r:id="rId20"/>
    <p:sldId id="267" r:id="rId21"/>
    <p:sldId id="268" r:id="rId22"/>
    <p:sldId id="282" r:id="rId23"/>
    <p:sldId id="269" r:id="rId24"/>
    <p:sldId id="270" r:id="rId25"/>
    <p:sldId id="271" r:id="rId26"/>
    <p:sldId id="272" r:id="rId27"/>
    <p:sldId id="273" r:id="rId28"/>
    <p:sldId id="274" r:id="rId29"/>
    <p:sldId id="275" r:id="rId30"/>
    <p:sldId id="276" r:id="rId31"/>
    <p:sldId id="283" r:id="rId32"/>
    <p:sldId id="28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348858-E355-4FC8-8878-BA392286BF38}" v="11" dt="2020-03-20T16:39:15.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94660"/>
  </p:normalViewPr>
  <p:slideViewPr>
    <p:cSldViewPr snapToGrid="0">
      <p:cViewPr>
        <p:scale>
          <a:sx n="75" d="100"/>
          <a:sy n="75" d="100"/>
        </p:scale>
        <p:origin x="760" y="5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encer Shumway" userId="86dddce5-3e85-4f47-a2ba-3f72fb9565e9" providerId="ADAL" clId="{11348858-E355-4FC8-8878-BA392286BF38}"/>
    <pc:docChg chg="custSel addSld delSld modSld sldOrd">
      <pc:chgData name="Spencer Shumway" userId="86dddce5-3e85-4f47-a2ba-3f72fb9565e9" providerId="ADAL" clId="{11348858-E355-4FC8-8878-BA392286BF38}" dt="2020-03-20T16:48:41.063" v="751" actId="14100"/>
      <pc:docMkLst>
        <pc:docMk/>
      </pc:docMkLst>
      <pc:sldChg chg="modSp mod">
        <pc:chgData name="Spencer Shumway" userId="86dddce5-3e85-4f47-a2ba-3f72fb9565e9" providerId="ADAL" clId="{11348858-E355-4FC8-8878-BA392286BF38}" dt="2020-03-19T23:34:54.865" v="68" actId="20577"/>
        <pc:sldMkLst>
          <pc:docMk/>
          <pc:sldMk cId="776598601" sldId="258"/>
        </pc:sldMkLst>
        <pc:spChg chg="mod">
          <ac:chgData name="Spencer Shumway" userId="86dddce5-3e85-4f47-a2ba-3f72fb9565e9" providerId="ADAL" clId="{11348858-E355-4FC8-8878-BA392286BF38}" dt="2020-03-19T23:34:54.865" v="68" actId="20577"/>
          <ac:spMkLst>
            <pc:docMk/>
            <pc:sldMk cId="776598601" sldId="258"/>
            <ac:spMk id="22" creationId="{C95FE0E6-BD4D-4341-ACBA-E81F19A696DC}"/>
          </ac:spMkLst>
        </pc:spChg>
      </pc:sldChg>
      <pc:sldChg chg="modNotesTx">
        <pc:chgData name="Spencer Shumway" userId="86dddce5-3e85-4f47-a2ba-3f72fb9565e9" providerId="ADAL" clId="{11348858-E355-4FC8-8878-BA392286BF38}" dt="2020-03-20T16:42:59.941" v="679" actId="20577"/>
        <pc:sldMkLst>
          <pc:docMk/>
          <pc:sldMk cId="3741742874" sldId="259"/>
        </pc:sldMkLst>
      </pc:sldChg>
      <pc:sldChg chg="modNotesTx">
        <pc:chgData name="Spencer Shumway" userId="86dddce5-3e85-4f47-a2ba-3f72fb9565e9" providerId="ADAL" clId="{11348858-E355-4FC8-8878-BA392286BF38}" dt="2020-03-20T16:43:25.566" v="738" actId="20577"/>
        <pc:sldMkLst>
          <pc:docMk/>
          <pc:sldMk cId="1675434194" sldId="260"/>
        </pc:sldMkLst>
      </pc:sldChg>
      <pc:sldChg chg="modSp mod">
        <pc:chgData name="Spencer Shumway" userId="86dddce5-3e85-4f47-a2ba-3f72fb9565e9" providerId="ADAL" clId="{11348858-E355-4FC8-8878-BA392286BF38}" dt="2020-03-20T03:42:13.696" v="133" actId="20577"/>
        <pc:sldMkLst>
          <pc:docMk/>
          <pc:sldMk cId="4230573659" sldId="270"/>
        </pc:sldMkLst>
        <pc:spChg chg="mod">
          <ac:chgData name="Spencer Shumway" userId="86dddce5-3e85-4f47-a2ba-3f72fb9565e9" providerId="ADAL" clId="{11348858-E355-4FC8-8878-BA392286BF38}" dt="2020-03-20T03:42:13.696" v="133" actId="20577"/>
          <ac:spMkLst>
            <pc:docMk/>
            <pc:sldMk cId="4230573659" sldId="270"/>
            <ac:spMk id="7" creationId="{4A354E0C-5104-417D-B796-33D5792EB89B}"/>
          </ac:spMkLst>
        </pc:spChg>
      </pc:sldChg>
      <pc:sldChg chg="modSp mod">
        <pc:chgData name="Spencer Shumway" userId="86dddce5-3e85-4f47-a2ba-3f72fb9565e9" providerId="ADAL" clId="{11348858-E355-4FC8-8878-BA392286BF38}" dt="2020-03-20T03:43:18.563" v="143" actId="20577"/>
        <pc:sldMkLst>
          <pc:docMk/>
          <pc:sldMk cId="3976226021" sldId="277"/>
        </pc:sldMkLst>
        <pc:spChg chg="mod">
          <ac:chgData name="Spencer Shumway" userId="86dddce5-3e85-4f47-a2ba-3f72fb9565e9" providerId="ADAL" clId="{11348858-E355-4FC8-8878-BA392286BF38}" dt="2020-03-20T03:43:18.563" v="143" actId="20577"/>
          <ac:spMkLst>
            <pc:docMk/>
            <pc:sldMk cId="3976226021" sldId="277"/>
            <ac:spMk id="2" creationId="{5EF18CD1-1627-432F-977E-73ECB7AB8FE3}"/>
          </ac:spMkLst>
        </pc:spChg>
      </pc:sldChg>
      <pc:sldChg chg="addSp delSp modSp new del mod">
        <pc:chgData name="Spencer Shumway" userId="86dddce5-3e85-4f47-a2ba-3f72fb9565e9" providerId="ADAL" clId="{11348858-E355-4FC8-8878-BA392286BF38}" dt="2020-03-19T23:34:31.988" v="60" actId="47"/>
        <pc:sldMkLst>
          <pc:docMk/>
          <pc:sldMk cId="3391998567" sldId="280"/>
        </pc:sldMkLst>
        <pc:spChg chg="add del">
          <ac:chgData name="Spencer Shumway" userId="86dddce5-3e85-4f47-a2ba-3f72fb9565e9" providerId="ADAL" clId="{11348858-E355-4FC8-8878-BA392286BF38}" dt="2020-03-19T23:23:00.741" v="9"/>
          <ac:spMkLst>
            <pc:docMk/>
            <pc:sldMk cId="3391998567" sldId="280"/>
            <ac:spMk id="3" creationId="{05A8565E-71E6-41E9-8C7C-153DF2199E6B}"/>
          </ac:spMkLst>
        </pc:spChg>
        <pc:graphicFrameChg chg="add del mod">
          <ac:chgData name="Spencer Shumway" userId="86dddce5-3e85-4f47-a2ba-3f72fb9565e9" providerId="ADAL" clId="{11348858-E355-4FC8-8878-BA392286BF38}" dt="2020-03-19T23:22:30.261" v="2"/>
          <ac:graphicFrameMkLst>
            <pc:docMk/>
            <pc:sldMk cId="3391998567" sldId="280"/>
            <ac:graphicFrameMk id="4" creationId="{9258CAD5-82BF-4766-8F50-62EE868116AF}"/>
          </ac:graphicFrameMkLst>
        </pc:graphicFrameChg>
        <pc:graphicFrameChg chg="add del mod">
          <ac:chgData name="Spencer Shumway" userId="86dddce5-3e85-4f47-a2ba-3f72fb9565e9" providerId="ADAL" clId="{11348858-E355-4FC8-8878-BA392286BF38}" dt="2020-03-19T23:22:47.723" v="4"/>
          <ac:graphicFrameMkLst>
            <pc:docMk/>
            <pc:sldMk cId="3391998567" sldId="280"/>
            <ac:graphicFrameMk id="5" creationId="{98DFFCCF-B568-4BE6-8C45-580C3C55A8B3}"/>
          </ac:graphicFrameMkLst>
        </pc:graphicFrameChg>
        <pc:graphicFrameChg chg="add del mod">
          <ac:chgData name="Spencer Shumway" userId="86dddce5-3e85-4f47-a2ba-3f72fb9565e9" providerId="ADAL" clId="{11348858-E355-4FC8-8878-BA392286BF38}" dt="2020-03-19T23:22:51.502" v="6"/>
          <ac:graphicFrameMkLst>
            <pc:docMk/>
            <pc:sldMk cId="3391998567" sldId="280"/>
            <ac:graphicFrameMk id="6" creationId="{FBE57C76-5985-4A05-9CEE-BDD4129964F8}"/>
          </ac:graphicFrameMkLst>
        </pc:graphicFrameChg>
        <pc:graphicFrameChg chg="add del mod">
          <ac:chgData name="Spencer Shumway" userId="86dddce5-3e85-4f47-a2ba-3f72fb9565e9" providerId="ADAL" clId="{11348858-E355-4FC8-8878-BA392286BF38}" dt="2020-03-19T23:22:57.374" v="8"/>
          <ac:graphicFrameMkLst>
            <pc:docMk/>
            <pc:sldMk cId="3391998567" sldId="280"/>
            <ac:graphicFrameMk id="7" creationId="{89D7B4D9-5CA8-43D7-928F-126DDEDB9287}"/>
          </ac:graphicFrameMkLst>
        </pc:graphicFrameChg>
        <pc:graphicFrameChg chg="add mod modGraphic">
          <ac:chgData name="Spencer Shumway" userId="86dddce5-3e85-4f47-a2ba-3f72fb9565e9" providerId="ADAL" clId="{11348858-E355-4FC8-8878-BA392286BF38}" dt="2020-03-19T23:23:38.964" v="15" actId="14734"/>
          <ac:graphicFrameMkLst>
            <pc:docMk/>
            <pc:sldMk cId="3391998567" sldId="280"/>
            <ac:graphicFrameMk id="8" creationId="{39EEF7E0-B261-4C6B-A7AF-6979A840267F}"/>
          </ac:graphicFrameMkLst>
        </pc:graphicFrameChg>
      </pc:sldChg>
      <pc:sldChg chg="modSp new mod">
        <pc:chgData name="Spencer Shumway" userId="86dddce5-3e85-4f47-a2ba-3f72fb9565e9" providerId="ADAL" clId="{11348858-E355-4FC8-8878-BA392286BF38}" dt="2020-03-20T16:36:01.150" v="535" actId="20577"/>
        <pc:sldMkLst>
          <pc:docMk/>
          <pc:sldMk cId="79770278" sldId="281"/>
        </pc:sldMkLst>
        <pc:spChg chg="mod">
          <ac:chgData name="Spencer Shumway" userId="86dddce5-3e85-4f47-a2ba-3f72fb9565e9" providerId="ADAL" clId="{11348858-E355-4FC8-8878-BA392286BF38}" dt="2020-03-20T03:44:16.112" v="172" actId="20577"/>
          <ac:spMkLst>
            <pc:docMk/>
            <pc:sldMk cId="79770278" sldId="281"/>
            <ac:spMk id="2" creationId="{90DE49BF-A02B-40AF-B454-DF469273468B}"/>
          </ac:spMkLst>
        </pc:spChg>
        <pc:spChg chg="mod">
          <ac:chgData name="Spencer Shumway" userId="86dddce5-3e85-4f47-a2ba-3f72fb9565e9" providerId="ADAL" clId="{11348858-E355-4FC8-8878-BA392286BF38}" dt="2020-03-20T16:36:01.150" v="535" actId="20577"/>
          <ac:spMkLst>
            <pc:docMk/>
            <pc:sldMk cId="79770278" sldId="281"/>
            <ac:spMk id="3" creationId="{FBD5864F-2F77-47FF-A8F2-3D31B44BC588}"/>
          </ac:spMkLst>
        </pc:spChg>
      </pc:sldChg>
      <pc:sldChg chg="addSp delSp modSp new mod modNotesTx">
        <pc:chgData name="Spencer Shumway" userId="86dddce5-3e85-4f47-a2ba-3f72fb9565e9" providerId="ADAL" clId="{11348858-E355-4FC8-8878-BA392286BF38}" dt="2020-03-20T16:48:41.063" v="751" actId="14100"/>
        <pc:sldMkLst>
          <pc:docMk/>
          <pc:sldMk cId="3855451299" sldId="282"/>
        </pc:sldMkLst>
        <pc:spChg chg="del">
          <ac:chgData name="Spencer Shumway" userId="86dddce5-3e85-4f47-a2ba-3f72fb9565e9" providerId="ADAL" clId="{11348858-E355-4FC8-8878-BA392286BF38}" dt="2020-03-20T04:40:37.323" v="440" actId="478"/>
          <ac:spMkLst>
            <pc:docMk/>
            <pc:sldMk cId="3855451299" sldId="282"/>
            <ac:spMk id="2" creationId="{37EF28D2-3C0C-4B03-9BF9-EB40CC20E9D3}"/>
          </ac:spMkLst>
        </pc:spChg>
        <pc:spChg chg="mod">
          <ac:chgData name="Spencer Shumway" userId="86dddce5-3e85-4f47-a2ba-3f72fb9565e9" providerId="ADAL" clId="{11348858-E355-4FC8-8878-BA392286BF38}" dt="2020-03-20T16:48:41.063" v="751" actId="14100"/>
          <ac:spMkLst>
            <pc:docMk/>
            <pc:sldMk cId="3855451299" sldId="282"/>
            <ac:spMk id="3" creationId="{39DD64F6-0401-4E0F-B7D4-88C3AE12EAD0}"/>
          </ac:spMkLst>
        </pc:spChg>
        <pc:picChg chg="add mod">
          <ac:chgData name="Spencer Shumway" userId="86dddce5-3e85-4f47-a2ba-3f72fb9565e9" providerId="ADAL" clId="{11348858-E355-4FC8-8878-BA392286BF38}" dt="2020-03-20T16:48:37.193" v="750" actId="14100"/>
          <ac:picMkLst>
            <pc:docMk/>
            <pc:sldMk cId="3855451299" sldId="282"/>
            <ac:picMk id="4" creationId="{5889643D-69FF-44BA-A5FB-E84D0635CB5A}"/>
          </ac:picMkLst>
        </pc:picChg>
      </pc:sldChg>
      <pc:sldChg chg="addSp delSp modSp add mod ord">
        <pc:chgData name="Spencer Shumway" userId="86dddce5-3e85-4f47-a2ba-3f72fb9565e9" providerId="ADAL" clId="{11348858-E355-4FC8-8878-BA392286BF38}" dt="2020-03-20T04:52:29.872" v="463" actId="478"/>
        <pc:sldMkLst>
          <pc:docMk/>
          <pc:sldMk cId="4145967786" sldId="283"/>
        </pc:sldMkLst>
        <pc:spChg chg="mod">
          <ac:chgData name="Spencer Shumway" userId="86dddce5-3e85-4f47-a2ba-3f72fb9565e9" providerId="ADAL" clId="{11348858-E355-4FC8-8878-BA392286BF38}" dt="2020-03-20T04:52:23.868" v="461" actId="20577"/>
          <ac:spMkLst>
            <pc:docMk/>
            <pc:sldMk cId="4145967786" sldId="283"/>
            <ac:spMk id="2" creationId="{DB6A5A0E-A120-432C-9EEF-2A7D701BEC4E}"/>
          </ac:spMkLst>
        </pc:spChg>
        <pc:spChg chg="del">
          <ac:chgData name="Spencer Shumway" userId="86dddce5-3e85-4f47-a2ba-3f72fb9565e9" providerId="ADAL" clId="{11348858-E355-4FC8-8878-BA392286BF38}" dt="2020-03-20T04:52:27.666" v="462" actId="478"/>
          <ac:spMkLst>
            <pc:docMk/>
            <pc:sldMk cId="4145967786" sldId="283"/>
            <ac:spMk id="3" creationId="{97C4916F-DD3C-4E80-948A-15271AD79CEB}"/>
          </ac:spMkLst>
        </pc:spChg>
        <pc:spChg chg="add del mod">
          <ac:chgData name="Spencer Shumway" userId="86dddce5-3e85-4f47-a2ba-3f72fb9565e9" providerId="ADAL" clId="{11348858-E355-4FC8-8878-BA392286BF38}" dt="2020-03-20T04:52:29.872" v="463" actId="478"/>
          <ac:spMkLst>
            <pc:docMk/>
            <pc:sldMk cId="4145967786" sldId="283"/>
            <ac:spMk id="5" creationId="{30B736AB-6C69-40FC-B0FB-4D2D278C0984}"/>
          </ac:spMkLst>
        </pc:spChg>
      </pc:sldChg>
      <pc:sldChg chg="modSp add mod">
        <pc:chgData name="Spencer Shumway" userId="86dddce5-3e85-4f47-a2ba-3f72fb9565e9" providerId="ADAL" clId="{11348858-E355-4FC8-8878-BA392286BF38}" dt="2020-03-20T04:52:39.258" v="471" actId="20577"/>
        <pc:sldMkLst>
          <pc:docMk/>
          <pc:sldMk cId="2732790246" sldId="284"/>
        </pc:sldMkLst>
        <pc:spChg chg="mod">
          <ac:chgData name="Spencer Shumway" userId="86dddce5-3e85-4f47-a2ba-3f72fb9565e9" providerId="ADAL" clId="{11348858-E355-4FC8-8878-BA392286BF38}" dt="2020-03-20T04:52:39.258" v="471" actId="20577"/>
          <ac:spMkLst>
            <pc:docMk/>
            <pc:sldMk cId="2732790246" sldId="284"/>
            <ac:spMk id="2" creationId="{DB6A5A0E-A120-432C-9EEF-2A7D701BEC4E}"/>
          </ac:spMkLst>
        </pc:spChg>
      </pc:sldChg>
      <pc:sldChg chg="addSp delSp modSp new mod modNotesTx">
        <pc:chgData name="Spencer Shumway" userId="86dddce5-3e85-4f47-a2ba-3f72fb9565e9" providerId="ADAL" clId="{11348858-E355-4FC8-8878-BA392286BF38}" dt="2020-03-20T16:40:49.048" v="551" actId="255"/>
        <pc:sldMkLst>
          <pc:docMk/>
          <pc:sldMk cId="2890296388" sldId="285"/>
        </pc:sldMkLst>
        <pc:spChg chg="del">
          <ac:chgData name="Spencer Shumway" userId="86dddce5-3e85-4f47-a2ba-3f72fb9565e9" providerId="ADAL" clId="{11348858-E355-4FC8-8878-BA392286BF38}" dt="2020-03-20T16:39:12.895" v="538" actId="478"/>
          <ac:spMkLst>
            <pc:docMk/>
            <pc:sldMk cId="2890296388" sldId="285"/>
            <ac:spMk id="2" creationId="{386C9436-67AA-4DE8-9A5D-0C9E3D2F106E}"/>
          </ac:spMkLst>
        </pc:spChg>
        <pc:spChg chg="del">
          <ac:chgData name="Spencer Shumway" userId="86dddce5-3e85-4f47-a2ba-3f72fb9565e9" providerId="ADAL" clId="{11348858-E355-4FC8-8878-BA392286BF38}" dt="2020-03-20T16:39:09.908" v="537" actId="478"/>
          <ac:spMkLst>
            <pc:docMk/>
            <pc:sldMk cId="2890296388" sldId="285"/>
            <ac:spMk id="3" creationId="{05B758AF-CA7F-4DA3-BDF7-841F1AF7361B}"/>
          </ac:spMkLst>
        </pc:spChg>
        <pc:graphicFrameChg chg="add mod modGraphic">
          <ac:chgData name="Spencer Shumway" userId="86dddce5-3e85-4f47-a2ba-3f72fb9565e9" providerId="ADAL" clId="{11348858-E355-4FC8-8878-BA392286BF38}" dt="2020-03-20T16:40:49.048" v="551" actId="255"/>
          <ac:graphicFrameMkLst>
            <pc:docMk/>
            <pc:sldMk cId="2890296388" sldId="285"/>
            <ac:graphicFrameMk id="4" creationId="{1AFAA723-20FB-4DC8-B418-121A0C8CE19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icrosofteur-my.sharepoint.com/personal/roblane_microsoft_com/Documents/Documents/GlobalStatus/OCV%20Issue%20trend%20V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[OCV Issue trend V2.xlsx]Sheet2!PivotTable4</c:name>
    <c:fmtId val="-1"/>
  </c:pivotSource>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GB" dirty="0" err="1"/>
              <a:t>Enrollment</a:t>
            </a:r>
            <a:r>
              <a:rPr lang="en-GB" dirty="0"/>
              <a:t> Issue Breakdown - Monthly </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solidFill>
              <a:srgbClr val="FF0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28575" cap="rnd">
            <a:solidFill>
              <a:schemeClr val="accent1"/>
            </a:solidFill>
            <a:round/>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w="28575" cap="rnd">
            <a:solidFill>
              <a:srgbClr val="FFC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w="28575" cap="rnd">
            <a:solidFill>
              <a:srgbClr val="FFC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rgbClr val="FF0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rgbClr val="FFC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w="28575" cap="rnd">
            <a:solidFill>
              <a:srgbClr val="FF0000"/>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Sheet2!$B$3:$B$4</c:f>
              <c:strCache>
                <c:ptCount val="1"/>
                <c:pt idx="0">
                  <c:v>Enrollment\Android</c:v>
                </c:pt>
              </c:strCache>
            </c:strRef>
          </c:tx>
          <c:spPr>
            <a:ln w="28575" cap="rnd">
              <a:solidFill>
                <a:schemeClr val="accent1"/>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Sheet2!$B$5:$B$11</c:f>
              <c:numCache>
                <c:formatCode>General</c:formatCode>
                <c:ptCount val="6"/>
                <c:pt idx="0">
                  <c:v>48</c:v>
                </c:pt>
                <c:pt idx="1">
                  <c:v>58</c:v>
                </c:pt>
                <c:pt idx="2">
                  <c:v>50</c:v>
                </c:pt>
                <c:pt idx="3">
                  <c:v>57</c:v>
                </c:pt>
                <c:pt idx="4">
                  <c:v>54</c:v>
                </c:pt>
                <c:pt idx="5">
                  <c:v>50</c:v>
                </c:pt>
              </c:numCache>
            </c:numRef>
          </c:val>
          <c:smooth val="0"/>
          <c:extLst>
            <c:ext xmlns:c16="http://schemas.microsoft.com/office/drawing/2014/chart" uri="{C3380CC4-5D6E-409C-BE32-E72D297353CC}">
              <c16:uniqueId val="{00000000-3D8A-4332-9DB5-D08C0D845CD0}"/>
            </c:ext>
          </c:extLst>
        </c:ser>
        <c:ser>
          <c:idx val="1"/>
          <c:order val="1"/>
          <c:tx>
            <c:strRef>
              <c:f>Sheet2!$C$3:$C$4</c:f>
              <c:strCache>
                <c:ptCount val="1"/>
                <c:pt idx="0">
                  <c:v>Enrollment\Android Enterprise</c:v>
                </c:pt>
              </c:strCache>
            </c:strRef>
          </c:tx>
          <c:spPr>
            <a:ln w="28575" cap="rnd">
              <a:solidFill>
                <a:schemeClr val="accent2"/>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Sheet2!$C$5:$C$11</c:f>
              <c:numCache>
                <c:formatCode>General</c:formatCode>
                <c:ptCount val="6"/>
                <c:pt idx="3">
                  <c:v>3</c:v>
                </c:pt>
                <c:pt idx="4">
                  <c:v>15</c:v>
                </c:pt>
                <c:pt idx="5">
                  <c:v>3</c:v>
                </c:pt>
              </c:numCache>
            </c:numRef>
          </c:val>
          <c:smooth val="0"/>
          <c:extLst>
            <c:ext xmlns:c16="http://schemas.microsoft.com/office/drawing/2014/chart" uri="{C3380CC4-5D6E-409C-BE32-E72D297353CC}">
              <c16:uniqueId val="{00000001-3D8A-4332-9DB5-D08C0D845CD0}"/>
            </c:ext>
          </c:extLst>
        </c:ser>
        <c:ser>
          <c:idx val="2"/>
          <c:order val="2"/>
          <c:tx>
            <c:strRef>
              <c:f>Sheet2!$D$3:$D$4</c:f>
              <c:strCache>
                <c:ptCount val="1"/>
                <c:pt idx="0">
                  <c:v>Enrollment\APNS</c:v>
                </c:pt>
              </c:strCache>
            </c:strRef>
          </c:tx>
          <c:spPr>
            <a:ln w="28575" cap="rnd">
              <a:solidFill>
                <a:schemeClr val="accent3"/>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Sheet2!$D$5:$D$11</c:f>
              <c:numCache>
                <c:formatCode>General</c:formatCode>
                <c:ptCount val="6"/>
                <c:pt idx="0">
                  <c:v>7</c:v>
                </c:pt>
                <c:pt idx="2">
                  <c:v>2</c:v>
                </c:pt>
                <c:pt idx="4">
                  <c:v>1</c:v>
                </c:pt>
                <c:pt idx="5">
                  <c:v>4</c:v>
                </c:pt>
              </c:numCache>
            </c:numRef>
          </c:val>
          <c:smooth val="0"/>
          <c:extLst>
            <c:ext xmlns:c16="http://schemas.microsoft.com/office/drawing/2014/chart" uri="{C3380CC4-5D6E-409C-BE32-E72D297353CC}">
              <c16:uniqueId val="{00000002-3D8A-4332-9DB5-D08C0D845CD0}"/>
            </c:ext>
          </c:extLst>
        </c:ser>
        <c:ser>
          <c:idx val="3"/>
          <c:order val="3"/>
          <c:tx>
            <c:strRef>
              <c:f>Sheet2!$E$3:$E$4</c:f>
              <c:strCache>
                <c:ptCount val="1"/>
                <c:pt idx="0">
                  <c:v>Enrollment\Autopilot</c:v>
                </c:pt>
              </c:strCache>
            </c:strRef>
          </c:tx>
          <c:spPr>
            <a:ln w="28575" cap="rnd">
              <a:solidFill>
                <a:srgbClr val="FFC000"/>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Sheet2!$E$5:$E$11</c:f>
              <c:numCache>
                <c:formatCode>General</c:formatCode>
                <c:ptCount val="6"/>
                <c:pt idx="0">
                  <c:v>126</c:v>
                </c:pt>
                <c:pt idx="1">
                  <c:v>145</c:v>
                </c:pt>
                <c:pt idx="2">
                  <c:v>139</c:v>
                </c:pt>
                <c:pt idx="3">
                  <c:v>183</c:v>
                </c:pt>
                <c:pt idx="4">
                  <c:v>209</c:v>
                </c:pt>
                <c:pt idx="5">
                  <c:v>139</c:v>
                </c:pt>
              </c:numCache>
            </c:numRef>
          </c:val>
          <c:smooth val="0"/>
          <c:extLst>
            <c:ext xmlns:c16="http://schemas.microsoft.com/office/drawing/2014/chart" uri="{C3380CC4-5D6E-409C-BE32-E72D297353CC}">
              <c16:uniqueId val="{00000003-3D8A-4332-9DB5-D08C0D845CD0}"/>
            </c:ext>
          </c:extLst>
        </c:ser>
        <c:ser>
          <c:idx val="4"/>
          <c:order val="4"/>
          <c:tx>
            <c:strRef>
              <c:f>Sheet2!$F$3:$F$4</c:f>
              <c:strCache>
                <c:ptCount val="1"/>
                <c:pt idx="0">
                  <c:v>Enrollment\How To</c:v>
                </c:pt>
              </c:strCache>
            </c:strRef>
          </c:tx>
          <c:spPr>
            <a:ln w="28575" cap="rnd">
              <a:solidFill>
                <a:schemeClr val="accent5"/>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Sheet2!$F$5:$F$11</c:f>
              <c:numCache>
                <c:formatCode>General</c:formatCode>
                <c:ptCount val="6"/>
                <c:pt idx="0">
                  <c:v>9</c:v>
                </c:pt>
                <c:pt idx="3">
                  <c:v>2</c:v>
                </c:pt>
                <c:pt idx="4">
                  <c:v>2</c:v>
                </c:pt>
                <c:pt idx="5">
                  <c:v>14</c:v>
                </c:pt>
              </c:numCache>
            </c:numRef>
          </c:val>
          <c:smooth val="0"/>
          <c:extLst>
            <c:ext xmlns:c16="http://schemas.microsoft.com/office/drawing/2014/chart" uri="{C3380CC4-5D6E-409C-BE32-E72D297353CC}">
              <c16:uniqueId val="{00000004-3D8A-4332-9DB5-D08C0D845CD0}"/>
            </c:ext>
          </c:extLst>
        </c:ser>
        <c:ser>
          <c:idx val="5"/>
          <c:order val="5"/>
          <c:tx>
            <c:strRef>
              <c:f>Sheet2!$G$3:$G$4</c:f>
              <c:strCache>
                <c:ptCount val="1"/>
                <c:pt idx="0">
                  <c:v>Enrollment\iOS</c:v>
                </c:pt>
              </c:strCache>
            </c:strRef>
          </c:tx>
          <c:spPr>
            <a:ln w="28575" cap="rnd">
              <a:solidFill>
                <a:schemeClr val="accent6"/>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Sheet2!$G$5:$G$11</c:f>
              <c:numCache>
                <c:formatCode>General</c:formatCode>
                <c:ptCount val="6"/>
                <c:pt idx="0">
                  <c:v>110</c:v>
                </c:pt>
                <c:pt idx="1">
                  <c:v>97</c:v>
                </c:pt>
                <c:pt idx="2">
                  <c:v>91</c:v>
                </c:pt>
                <c:pt idx="3">
                  <c:v>136</c:v>
                </c:pt>
                <c:pt idx="4">
                  <c:v>131</c:v>
                </c:pt>
                <c:pt idx="5">
                  <c:v>95</c:v>
                </c:pt>
              </c:numCache>
            </c:numRef>
          </c:val>
          <c:smooth val="0"/>
          <c:extLst>
            <c:ext xmlns:c16="http://schemas.microsoft.com/office/drawing/2014/chart" uri="{C3380CC4-5D6E-409C-BE32-E72D297353CC}">
              <c16:uniqueId val="{00000005-3D8A-4332-9DB5-D08C0D845CD0}"/>
            </c:ext>
          </c:extLst>
        </c:ser>
        <c:ser>
          <c:idx val="6"/>
          <c:order val="6"/>
          <c:tx>
            <c:strRef>
              <c:f>Sheet2!$H$3:$H$4</c:f>
              <c:strCache>
                <c:ptCount val="1"/>
                <c:pt idx="0">
                  <c:v>Enrollment\iOS\DEP</c:v>
                </c:pt>
              </c:strCache>
            </c:strRef>
          </c:tx>
          <c:spPr>
            <a:ln w="28575" cap="rnd">
              <a:solidFill>
                <a:schemeClr val="accent1">
                  <a:lumMod val="60000"/>
                </a:schemeClr>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Sheet2!$H$5:$H$11</c:f>
              <c:numCache>
                <c:formatCode>General</c:formatCode>
                <c:ptCount val="6"/>
                <c:pt idx="0">
                  <c:v>116</c:v>
                </c:pt>
                <c:pt idx="1">
                  <c:v>123</c:v>
                </c:pt>
                <c:pt idx="2">
                  <c:v>114</c:v>
                </c:pt>
                <c:pt idx="3">
                  <c:v>175</c:v>
                </c:pt>
                <c:pt idx="4">
                  <c:v>166</c:v>
                </c:pt>
                <c:pt idx="5">
                  <c:v>118</c:v>
                </c:pt>
              </c:numCache>
            </c:numRef>
          </c:val>
          <c:smooth val="0"/>
          <c:extLst>
            <c:ext xmlns:c16="http://schemas.microsoft.com/office/drawing/2014/chart" uri="{C3380CC4-5D6E-409C-BE32-E72D297353CC}">
              <c16:uniqueId val="{00000006-3D8A-4332-9DB5-D08C0D845CD0}"/>
            </c:ext>
          </c:extLst>
        </c:ser>
        <c:ser>
          <c:idx val="7"/>
          <c:order val="7"/>
          <c:tx>
            <c:strRef>
              <c:f>Sheet2!$I$3:$I$4</c:f>
              <c:strCache>
                <c:ptCount val="1"/>
                <c:pt idx="0">
                  <c:v>Enrollment\JAMF</c:v>
                </c:pt>
              </c:strCache>
            </c:strRef>
          </c:tx>
          <c:spPr>
            <a:ln w="28575" cap="rnd">
              <a:solidFill>
                <a:schemeClr val="accent2">
                  <a:lumMod val="60000"/>
                </a:schemeClr>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Sheet2!$I$5:$I$11</c:f>
              <c:numCache>
                <c:formatCode>General</c:formatCode>
                <c:ptCount val="6"/>
                <c:pt idx="3">
                  <c:v>1</c:v>
                </c:pt>
                <c:pt idx="5">
                  <c:v>1</c:v>
                </c:pt>
              </c:numCache>
            </c:numRef>
          </c:val>
          <c:smooth val="0"/>
          <c:extLst>
            <c:ext xmlns:c16="http://schemas.microsoft.com/office/drawing/2014/chart" uri="{C3380CC4-5D6E-409C-BE32-E72D297353CC}">
              <c16:uniqueId val="{00000007-3D8A-4332-9DB5-D08C0D845CD0}"/>
            </c:ext>
          </c:extLst>
        </c:ser>
        <c:ser>
          <c:idx val="8"/>
          <c:order val="8"/>
          <c:tx>
            <c:strRef>
              <c:f>Sheet2!$J$3:$J$4</c:f>
              <c:strCache>
                <c:ptCount val="1"/>
                <c:pt idx="0">
                  <c:v>Enrollment\macOS</c:v>
                </c:pt>
              </c:strCache>
            </c:strRef>
          </c:tx>
          <c:spPr>
            <a:ln w="28575" cap="rnd">
              <a:solidFill>
                <a:schemeClr val="accent3">
                  <a:lumMod val="60000"/>
                </a:schemeClr>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Sheet2!$J$5:$J$11</c:f>
              <c:numCache>
                <c:formatCode>General</c:formatCode>
                <c:ptCount val="6"/>
                <c:pt idx="0">
                  <c:v>4</c:v>
                </c:pt>
                <c:pt idx="1">
                  <c:v>1</c:v>
                </c:pt>
                <c:pt idx="2">
                  <c:v>5</c:v>
                </c:pt>
                <c:pt idx="3">
                  <c:v>5</c:v>
                </c:pt>
                <c:pt idx="4">
                  <c:v>4</c:v>
                </c:pt>
              </c:numCache>
            </c:numRef>
          </c:val>
          <c:smooth val="0"/>
          <c:extLst>
            <c:ext xmlns:c16="http://schemas.microsoft.com/office/drawing/2014/chart" uri="{C3380CC4-5D6E-409C-BE32-E72D297353CC}">
              <c16:uniqueId val="{00000008-3D8A-4332-9DB5-D08C0D845CD0}"/>
            </c:ext>
          </c:extLst>
        </c:ser>
        <c:ser>
          <c:idx val="9"/>
          <c:order val="9"/>
          <c:tx>
            <c:strRef>
              <c:f>Sheet2!$K$3:$K$4</c:f>
              <c:strCache>
                <c:ptCount val="1"/>
                <c:pt idx="0">
                  <c:v>Enrollment\Windows</c:v>
                </c:pt>
              </c:strCache>
            </c:strRef>
          </c:tx>
          <c:spPr>
            <a:ln w="28575" cap="rnd">
              <a:solidFill>
                <a:srgbClr val="FF0000"/>
              </a:solidFill>
              <a:round/>
            </a:ln>
            <a:effectLst/>
          </c:spPr>
          <c:marker>
            <c:symbol val="none"/>
          </c:marker>
          <c:cat>
            <c:strRef>
              <c:f>Sheet2!$A$5:$A$11</c:f>
              <c:strCache>
                <c:ptCount val="6"/>
                <c:pt idx="0">
                  <c:v>July</c:v>
                </c:pt>
                <c:pt idx="1">
                  <c:v>August</c:v>
                </c:pt>
                <c:pt idx="2">
                  <c:v>September</c:v>
                </c:pt>
                <c:pt idx="3">
                  <c:v>October</c:v>
                </c:pt>
                <c:pt idx="4">
                  <c:v>November</c:v>
                </c:pt>
                <c:pt idx="5">
                  <c:v>December</c:v>
                </c:pt>
              </c:strCache>
            </c:strRef>
          </c:cat>
          <c:val>
            <c:numRef>
              <c:f>Sheet2!$K$5:$K$11</c:f>
              <c:numCache>
                <c:formatCode>General</c:formatCode>
                <c:ptCount val="6"/>
                <c:pt idx="0">
                  <c:v>159</c:v>
                </c:pt>
                <c:pt idx="1">
                  <c:v>185</c:v>
                </c:pt>
                <c:pt idx="2">
                  <c:v>172</c:v>
                </c:pt>
                <c:pt idx="3">
                  <c:v>306</c:v>
                </c:pt>
                <c:pt idx="4">
                  <c:v>234</c:v>
                </c:pt>
                <c:pt idx="5">
                  <c:v>169</c:v>
                </c:pt>
              </c:numCache>
            </c:numRef>
          </c:val>
          <c:smooth val="0"/>
          <c:extLst>
            <c:ext xmlns:c16="http://schemas.microsoft.com/office/drawing/2014/chart" uri="{C3380CC4-5D6E-409C-BE32-E72D297353CC}">
              <c16:uniqueId val="{00000009-3D8A-4332-9DB5-D08C0D845CD0}"/>
            </c:ext>
          </c:extLst>
        </c:ser>
        <c:dLbls>
          <c:showLegendKey val="0"/>
          <c:showVal val="0"/>
          <c:showCatName val="0"/>
          <c:showSerName val="0"/>
          <c:showPercent val="0"/>
          <c:showBubbleSize val="0"/>
        </c:dLbls>
        <c:smooth val="0"/>
        <c:axId val="391971775"/>
        <c:axId val="590920239"/>
      </c:lineChart>
      <c:catAx>
        <c:axId val="391971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90920239"/>
        <c:crosses val="autoZero"/>
        <c:auto val="1"/>
        <c:lblAlgn val="ctr"/>
        <c:lblOffset val="100"/>
        <c:noMultiLvlLbl val="0"/>
      </c:catAx>
      <c:valAx>
        <c:axId val="5909202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97177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02BA9-B9EE-4987-A081-31E26BE5C83D}" type="datetimeFigureOut">
              <a:rPr lang="en-US" smtClean="0"/>
              <a:t>3/19/2020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6CBD5-4AA8-483C-9AD6-3468BCDE8AE0}" type="slidenum">
              <a:rPr lang="en-US" smtClean="0"/>
              <a:t>‹#›</a:t>
            </a:fld>
            <a:endParaRPr lang="en-US"/>
          </a:p>
        </p:txBody>
      </p:sp>
    </p:spTree>
    <p:extLst>
      <p:ext uri="{BB962C8B-B14F-4D97-AF65-F5344CB8AC3E}">
        <p14:creationId xmlns:p14="http://schemas.microsoft.com/office/powerpoint/2010/main" val="1028280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ofhours.com/2019/10/08/troubleshooting-windows-autopilot-a-referenc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ofhours.com/2020/02/17/what-happened-during-windows-autopilot-esp-decode-i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B05CAA-7DFD-4456-A943-C499583EE113}" type="slidenum">
              <a:rPr lang="en-US" smtClean="0"/>
              <a:t>6</a:t>
            </a:fld>
            <a:endParaRPr lang="en-US"/>
          </a:p>
        </p:txBody>
      </p:sp>
    </p:spTree>
    <p:extLst>
      <p:ext uri="{BB962C8B-B14F-4D97-AF65-F5344CB8AC3E}">
        <p14:creationId xmlns:p14="http://schemas.microsoft.com/office/powerpoint/2010/main" val="322078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https://oofhours.com/2019/10/08/troubleshooting-windows-autopilot-a-reference/</a:t>
            </a:r>
            <a:endParaRPr lang="en-US" dirty="0"/>
          </a:p>
        </p:txBody>
      </p:sp>
      <p:sp>
        <p:nvSpPr>
          <p:cNvPr id="4" name="Slide Number Placeholder 3"/>
          <p:cNvSpPr>
            <a:spLocks noGrp="1"/>
          </p:cNvSpPr>
          <p:nvPr>
            <p:ph type="sldNum" sz="quarter" idx="5"/>
          </p:nvPr>
        </p:nvSpPr>
        <p:spPr/>
        <p:txBody>
          <a:bodyPr/>
          <a:lstStyle/>
          <a:p>
            <a:fld id="{71F6CBD5-4AA8-483C-9AD6-3468BCDE8AE0}" type="slidenum">
              <a:rPr lang="en-US" smtClean="0"/>
              <a:t>7</a:t>
            </a:fld>
            <a:endParaRPr lang="en-US"/>
          </a:p>
        </p:txBody>
      </p:sp>
    </p:spTree>
    <p:extLst>
      <p:ext uri="{BB962C8B-B14F-4D97-AF65-F5344CB8AC3E}">
        <p14:creationId xmlns:p14="http://schemas.microsoft.com/office/powerpoint/2010/main" val="189852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4:00</a:t>
            </a:r>
          </a:p>
        </p:txBody>
      </p:sp>
      <p:sp>
        <p:nvSpPr>
          <p:cNvPr id="4" name="Header Placeholder 3"/>
          <p:cNvSpPr>
            <a:spLocks noGrp="1"/>
          </p:cNvSpPr>
          <p:nvPr>
            <p:ph type="hdr" sz="quarter" idx="10"/>
          </p:nvPr>
        </p:nvSpPr>
        <p:spPr/>
        <p:txBody>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282828"/>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l" defTabSz="932688"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836" b="0" i="0" u="none" strike="noStrike" kern="1200" cap="none" spc="0" normalizeH="0" baseline="0" noProof="0" smtClean="0">
                <a:ln>
                  <a:noFill/>
                </a:ln>
                <a:solidFill>
                  <a:srgbClr val="282828"/>
                </a:solidFill>
                <a:effectLst/>
                <a:uLnTx/>
                <a:uFillTx/>
                <a:latin typeface="Segoe UI"/>
                <a:ea typeface="+mn-ea"/>
                <a:cs typeface="+mn-cs"/>
              </a:rPr>
              <a:pPr marL="0" marR="0" lvl="0" indent="0" algn="l" defTabSz="932688" rtl="0" eaLnBrk="1" fontAlgn="auto" latinLnBrk="0" hangingPunct="1">
                <a:lnSpc>
                  <a:spcPct val="100000"/>
                </a:lnSpc>
                <a:spcBef>
                  <a:spcPts val="0"/>
                </a:spcBef>
                <a:spcAft>
                  <a:spcPts val="0"/>
                </a:spcAft>
                <a:buClrTx/>
                <a:buSzTx/>
                <a:buFontTx/>
                <a:buNone/>
                <a:tabLst/>
                <a:defRPr/>
              </a:pPr>
              <a:t>3/19/2020 3:05 PM</a:t>
            </a:fld>
            <a:endParaRPr kumimoji="0" lang="en-US" sz="1836" b="0" i="0" u="none" strike="noStrike" kern="1200" cap="none" spc="0" normalizeH="0" baseline="0" noProof="0">
              <a:ln>
                <a:noFill/>
              </a:ln>
              <a:solidFill>
                <a:srgbClr val="282828"/>
              </a:solidFill>
              <a:effectLst/>
              <a:uLnTx/>
              <a:uFillTx/>
              <a:latin typeface="Segoe UI"/>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B4008EB6-D09E-4580-8CD6-DDB14511944F}"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483191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looking to add a pre-built list of commands for Autopilot log collection, but that is in the future still</a:t>
            </a:r>
          </a:p>
        </p:txBody>
      </p:sp>
      <p:sp>
        <p:nvSpPr>
          <p:cNvPr id="4" name="Slide Number Placeholder 3"/>
          <p:cNvSpPr>
            <a:spLocks noGrp="1"/>
          </p:cNvSpPr>
          <p:nvPr>
            <p:ph type="sldNum" sz="quarter" idx="5"/>
          </p:nvPr>
        </p:nvSpPr>
        <p:spPr/>
        <p:txBody>
          <a:bodyPr/>
          <a:lstStyle/>
          <a:p>
            <a:fld id="{71F6CBD5-4AA8-483C-9AD6-3468BCDE8AE0}" type="slidenum">
              <a:rPr lang="en-US" smtClean="0"/>
              <a:t>9</a:t>
            </a:fld>
            <a:endParaRPr lang="en-US"/>
          </a:p>
        </p:txBody>
      </p:sp>
    </p:spTree>
    <p:extLst>
      <p:ext uri="{BB962C8B-B14F-4D97-AF65-F5344CB8AC3E}">
        <p14:creationId xmlns:p14="http://schemas.microsoft.com/office/powerpoint/2010/main" val="2540724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We’d like to add a device view here as well, still pending</a:t>
            </a:r>
          </a:p>
        </p:txBody>
      </p:sp>
      <p:sp>
        <p:nvSpPr>
          <p:cNvPr id="4" name="Slide Number Placeholder 3"/>
          <p:cNvSpPr>
            <a:spLocks noGrp="1"/>
          </p:cNvSpPr>
          <p:nvPr>
            <p:ph type="sldNum" sz="quarter" idx="5"/>
          </p:nvPr>
        </p:nvSpPr>
        <p:spPr/>
        <p:txBody>
          <a:bodyPr/>
          <a:lstStyle/>
          <a:p>
            <a:fld id="{71F6CBD5-4AA8-483C-9AD6-3468BCDE8AE0}" type="slidenum">
              <a:rPr lang="en-US" smtClean="0"/>
              <a:t>10</a:t>
            </a:fld>
            <a:endParaRPr lang="en-US"/>
          </a:p>
        </p:txBody>
      </p:sp>
    </p:spTree>
    <p:extLst>
      <p:ext uri="{BB962C8B-B14F-4D97-AF65-F5344CB8AC3E}">
        <p14:creationId xmlns:p14="http://schemas.microsoft.com/office/powerpoint/2010/main" val="1626656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9399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467231-0AB8-4636-8CB9-ABEDB0631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721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153181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59325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39468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53755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https://oofhours.com/2020/02/17/what-happened-during-windows-autopilot-esp-decode-it/</a:t>
            </a:r>
            <a:endParaRPr lang="en-US" dirty="0"/>
          </a:p>
        </p:txBody>
      </p:sp>
      <p:sp>
        <p:nvSpPr>
          <p:cNvPr id="4" name="Slide Number Placeholder 3"/>
          <p:cNvSpPr>
            <a:spLocks noGrp="1"/>
          </p:cNvSpPr>
          <p:nvPr>
            <p:ph type="sldNum" sz="quarter" idx="5"/>
          </p:nvPr>
        </p:nvSpPr>
        <p:spPr/>
        <p:txBody>
          <a:bodyPr/>
          <a:lstStyle/>
          <a:p>
            <a:fld id="{71F6CBD5-4AA8-483C-9AD6-3468BCDE8AE0}" type="slidenum">
              <a:rPr lang="en-US" smtClean="0"/>
              <a:t>19</a:t>
            </a:fld>
            <a:endParaRPr lang="en-US"/>
          </a:p>
        </p:txBody>
      </p:sp>
    </p:spTree>
    <p:extLst>
      <p:ext uri="{BB962C8B-B14F-4D97-AF65-F5344CB8AC3E}">
        <p14:creationId xmlns:p14="http://schemas.microsoft.com/office/powerpoint/2010/main" val="2464924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94337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116368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3/19/2020 3:05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76116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1A414-BB4E-4FD3-A83D-8E0EBBC0AA31}"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9098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1A414-BB4E-4FD3-A83D-8E0EBBC0AA31}"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779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1A414-BB4E-4FD3-A83D-8E0EBBC0AA31}"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8271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1A414-BB4E-4FD3-A83D-8E0EBBC0AA31}"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931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1A414-BB4E-4FD3-A83D-8E0EBBC0AA31}" type="slidenum">
              <a:rPr kumimoji="0" lang="en-US"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626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3FC3-C5CD-415C-AA5C-0973512A55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4A767B-CE6D-4790-A0CA-5A9267DA68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CF53D6-8251-4B7F-8D92-E668B876F8B6}"/>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3090E427-AFD4-4CA6-8A4F-4C3105EDE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7377FA-6446-4204-B017-9DF5E21256BA}"/>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263958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8E10-6F7B-4544-B600-B070CCE527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382964-266C-4B02-8DFF-F02FE3ACE9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E4E9A6-AC7E-4E49-8588-F4651CA0FAA9}"/>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35AF94BE-979F-42E3-88FB-99FDDCAC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71F13-EB91-4F09-8024-070B044D0846}"/>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232330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AEDEB-91A9-4BB5-9282-0FC94B97CD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8150F5-EF83-465E-BF4E-EC21C9B2FA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150800-985C-43FD-922C-4AFED81D0AE2}"/>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561FFE9B-B0F4-4411-9C42-8928571A23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3522AF-C166-4BC1-B036-7877C805EFFB}"/>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788145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0A2B-5523-4307-AB20-C05A529F5E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DC8FFD-E300-47D8-A9ED-387D2B1CCB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735C85-708A-47C4-9132-30FCC055E1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649E00-D416-44E3-BD9E-D0237B43E9A3}"/>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6" name="Footer Placeholder 5">
            <a:extLst>
              <a:ext uri="{FF2B5EF4-FFF2-40B4-BE49-F238E27FC236}">
                <a16:creationId xmlns:a16="http://schemas.microsoft.com/office/drawing/2014/main" id="{6336718E-15B3-46AD-B2E1-38F7ECF2BC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C40EFA-4366-43A9-90EB-5EAB91B2F0DD}"/>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3505495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9F250-3EB1-4149-8EC5-35F47210F3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653D12-EF43-49FC-9B9C-D5D936EA80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1261B9-5FA5-4A86-9F79-414FE3A4E4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137922-D894-4F93-AEBC-0423FD3783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729203-11DD-41EB-B9A3-82CC493E41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26BA99-0DD1-41AB-9401-D8BB1EAA6B32}"/>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8" name="Footer Placeholder 7">
            <a:extLst>
              <a:ext uri="{FF2B5EF4-FFF2-40B4-BE49-F238E27FC236}">
                <a16:creationId xmlns:a16="http://schemas.microsoft.com/office/drawing/2014/main" id="{B3E063A2-39F1-47EB-9351-3D03FC17BF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DD5820-899F-44B4-A006-A94117CAF307}"/>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2402257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45FCC-A1C6-4224-BF4A-B14B640F8C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364389-E042-4372-B396-CAB6068610FE}"/>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4" name="Footer Placeholder 3">
            <a:extLst>
              <a:ext uri="{FF2B5EF4-FFF2-40B4-BE49-F238E27FC236}">
                <a16:creationId xmlns:a16="http://schemas.microsoft.com/office/drawing/2014/main" id="{F1842049-9416-402F-947E-F431BEB13E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F7BD02-152C-46B7-B5DF-3205B55E0C13}"/>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3304732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14A9AB-4F52-43B3-BF39-AB77081B8074}"/>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3" name="Footer Placeholder 2">
            <a:extLst>
              <a:ext uri="{FF2B5EF4-FFF2-40B4-BE49-F238E27FC236}">
                <a16:creationId xmlns:a16="http://schemas.microsoft.com/office/drawing/2014/main" id="{DC740F8C-EFB3-4F04-8962-ADA853736A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875EBD-2BFB-45E8-8C2E-E0C7E60DA14A}"/>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4110623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FCBD-5A22-4EFB-AE92-10360AC2E2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6E6182-5494-4FD3-90FB-EB56F218C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D3FF9E-54AE-4FFD-B625-E15E6E67A5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B8D56B-B42C-44DC-B837-A648A059AED3}"/>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6" name="Footer Placeholder 5">
            <a:extLst>
              <a:ext uri="{FF2B5EF4-FFF2-40B4-BE49-F238E27FC236}">
                <a16:creationId xmlns:a16="http://schemas.microsoft.com/office/drawing/2014/main" id="{B8DDCE0E-009C-4C3B-8C0E-7B2080D0D9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0CCC64-F0C2-4AC6-B686-496F54F8208A}"/>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332099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2EF63-2B71-4502-AFAD-2F2BCB2700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5CCC3D-473E-4536-B047-F7C6934123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D26148-2D1C-42D2-BFDD-F8CB04D91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F7311-1E33-40F0-960C-BFD324A7F756}"/>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6" name="Footer Placeholder 5">
            <a:extLst>
              <a:ext uri="{FF2B5EF4-FFF2-40B4-BE49-F238E27FC236}">
                <a16:creationId xmlns:a16="http://schemas.microsoft.com/office/drawing/2014/main" id="{FC66025B-A60F-4418-95DF-12BE84C49D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0B9FF-B5E7-46CB-AC7B-CD6209E43CF6}"/>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890937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86A72-D6E6-45E0-A4B6-E6FA23CBD0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097B66-E1B7-4217-99D2-414A811933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AB780-8195-45F8-B3CC-E200DB64AB66}"/>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D7AB2AA0-6371-4322-A9CF-5F70E9084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7504F-9138-4258-80C5-2E909ECF2CAA}"/>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3734800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522EB7-734B-4BF3-8345-17F0D86161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0AD323-814F-4701-80A5-4D7EE5CD88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37E131-D5DE-40C3-8EAA-AF9B1BAAB7EF}"/>
              </a:ext>
            </a:extLst>
          </p:cNvPr>
          <p:cNvSpPr>
            <a:spLocks noGrp="1"/>
          </p:cNvSpPr>
          <p:nvPr>
            <p:ph type="dt" sz="half" idx="10"/>
          </p:nvPr>
        </p:nvSpPr>
        <p:spPr/>
        <p:txBody>
          <a:body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F974A1BA-9B27-47DB-B13D-2684DBDE38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5216-C74B-4287-8184-02A341B58E6A}"/>
              </a:ext>
            </a:extLst>
          </p:cNvPr>
          <p:cNvSpPr>
            <a:spLocks noGrp="1"/>
          </p:cNvSpPr>
          <p:nvPr>
            <p:ph type="sldNum" sz="quarter" idx="12"/>
          </p:nvPr>
        </p:nvSpPr>
        <p:spPr/>
        <p:txBody>
          <a:bodyPr/>
          <a:lstStyle/>
          <a:p>
            <a:fld id="{F67CE6EF-C3D2-4D36-ACCF-724E7270C055}" type="slidenum">
              <a:rPr lang="en-US" smtClean="0"/>
              <a:t>‹#›</a:t>
            </a:fld>
            <a:endParaRPr lang="en-US"/>
          </a:p>
        </p:txBody>
      </p:sp>
    </p:spTree>
    <p:extLst>
      <p:ext uri="{BB962C8B-B14F-4D97-AF65-F5344CB8AC3E}">
        <p14:creationId xmlns:p14="http://schemas.microsoft.com/office/powerpoint/2010/main" val="1158420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body slide">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0A83EF54-F800-4521-AA68-2B27B0B561A2}"/>
              </a:ext>
            </a:extLst>
          </p:cNvPr>
          <p:cNvSpPr>
            <a:spLocks noGrp="1"/>
          </p:cNvSpPr>
          <p:nvPr>
            <p:ph type="body" sz="quarter" idx="10" hasCustomPrompt="1"/>
          </p:nvPr>
        </p:nvSpPr>
        <p:spPr>
          <a:xfrm>
            <a:off x="429383" y="2124908"/>
            <a:ext cx="11333080" cy="1498787"/>
          </a:xfrm>
        </p:spPr>
        <p:txBody>
          <a:bodyPr wrap="square" lIns="0" tIns="0" rIns="0" bIns="0">
            <a:spAutoFit/>
          </a:bodyPr>
          <a:lstStyle>
            <a:lvl1pPr marL="0" indent="0">
              <a:lnSpc>
                <a:spcPct val="100000"/>
              </a:lnSpc>
              <a:spcBef>
                <a:spcPts val="1961"/>
              </a:spcBef>
              <a:spcAft>
                <a:spcPts val="0"/>
              </a:spcAft>
              <a:buNone/>
              <a:defRPr sz="2549" b="0" i="0">
                <a:solidFill>
                  <a:srgbClr val="000000"/>
                </a:solidFill>
                <a:latin typeface="+mn-lt"/>
              </a:defRPr>
            </a:lvl1pPr>
            <a:lvl2pPr marL="224097" indent="0">
              <a:lnSpc>
                <a:spcPct val="100000"/>
              </a:lnSpc>
              <a:spcBef>
                <a:spcPts val="1961"/>
              </a:spcBef>
              <a:spcAft>
                <a:spcPts val="0"/>
              </a:spcAft>
              <a:buNone/>
              <a:defRPr sz="1961">
                <a:solidFill>
                  <a:srgbClr val="000000"/>
                </a:solidFill>
              </a:defRPr>
            </a:lvl2pPr>
            <a:lvl3pPr marL="448193" indent="0">
              <a:lnSpc>
                <a:spcPct val="100000"/>
              </a:lnSpc>
              <a:spcBef>
                <a:spcPts val="1961"/>
              </a:spcBef>
              <a:spcAft>
                <a:spcPts val="0"/>
              </a:spcAft>
              <a:buNone/>
              <a:defRPr sz="1961">
                <a:solidFill>
                  <a:srgbClr val="000000"/>
                </a:solidFill>
              </a:defRPr>
            </a:lvl3pPr>
            <a:lvl4pPr marL="672290" indent="0">
              <a:spcBef>
                <a:spcPts val="0"/>
              </a:spcBef>
              <a:spcAft>
                <a:spcPts val="1274"/>
              </a:spcAft>
              <a:buNone/>
              <a:defRPr sz="1961"/>
            </a:lvl4pPr>
            <a:lvl5pPr marL="896386" indent="0">
              <a:buNone/>
              <a:defRPr/>
            </a:lvl5pPr>
          </a:lstStyle>
          <a:p>
            <a:pPr lvl="0"/>
            <a:r>
              <a:rPr lang="en-US"/>
              <a:t>First level Segoe UI 26</a:t>
            </a:r>
          </a:p>
          <a:p>
            <a:pPr lvl="1"/>
            <a:r>
              <a:rPr lang="en-US"/>
              <a:t>Second level Segoe UI 20</a:t>
            </a:r>
          </a:p>
          <a:p>
            <a:pPr lvl="2"/>
            <a:r>
              <a:rPr lang="en-US"/>
              <a:t>Third level Segoe UI 20</a:t>
            </a:r>
          </a:p>
        </p:txBody>
      </p:sp>
      <p:sp>
        <p:nvSpPr>
          <p:cNvPr id="14" name="Title Placeholder 1">
            <a:extLst>
              <a:ext uri="{FF2B5EF4-FFF2-40B4-BE49-F238E27FC236}">
                <a16:creationId xmlns:a16="http://schemas.microsoft.com/office/drawing/2014/main" id="{AE6F3ED0-7F59-40C0-BDE3-5E04439997A5}"/>
              </a:ext>
            </a:extLst>
          </p:cNvPr>
          <p:cNvSpPr>
            <a:spLocks noGrp="1"/>
          </p:cNvSpPr>
          <p:nvPr>
            <p:ph type="title" hasCustomPrompt="1"/>
          </p:nvPr>
        </p:nvSpPr>
        <p:spPr>
          <a:xfrm>
            <a:off x="429383" y="437538"/>
            <a:ext cx="11333080" cy="742300"/>
          </a:xfrm>
          <a:prstGeom prst="rect">
            <a:avLst/>
          </a:prstGeom>
        </p:spPr>
        <p:txBody>
          <a:bodyPr vert="horz" wrap="square" lIns="0" tIns="164592" rIns="0" bIns="0" rtlCol="0" anchor="t">
            <a:noAutofit/>
          </a:bodyPr>
          <a:lstStyle>
            <a:lvl1pPr>
              <a:defRPr>
                <a:solidFill>
                  <a:srgbClr val="000000"/>
                </a:solidFill>
              </a:defRPr>
            </a:lvl1pPr>
          </a:lstStyle>
          <a:p>
            <a:r>
              <a:rPr lang="en-US"/>
              <a:t>Heading Segoe UI </a:t>
            </a:r>
            <a:r>
              <a:rPr lang="en-US" err="1"/>
              <a:t>Semibold</a:t>
            </a:r>
            <a:r>
              <a:rPr lang="en-US"/>
              <a:t> 32</a:t>
            </a:r>
          </a:p>
        </p:txBody>
      </p:sp>
    </p:spTree>
    <p:extLst>
      <p:ext uri="{BB962C8B-B14F-4D97-AF65-F5344CB8AC3E}">
        <p14:creationId xmlns:p14="http://schemas.microsoft.com/office/powerpoint/2010/main" val="172586003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3F3274D-8F90-4F75-B990-F6B7A291DE2C}"/>
              </a:ext>
            </a:extLst>
          </p:cNvPr>
          <p:cNvSpPr>
            <a:spLocks noGrp="1"/>
          </p:cNvSpPr>
          <p:nvPr>
            <p:ph type="title" hasCustomPrompt="1"/>
          </p:nvPr>
        </p:nvSpPr>
        <p:spPr>
          <a:xfrm>
            <a:off x="429383" y="437538"/>
            <a:ext cx="11333080" cy="742300"/>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3075371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667D95-6B6D-4D4A-9914-3284BB0971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B6E2EA-DA3C-4709-B8A0-9B7981A23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CDD6A-94D2-424C-8741-C00147FB29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D4E923-026C-4381-9633-8675B11B3FFD}" type="datetimeFigureOut">
              <a:rPr lang="en-US" smtClean="0"/>
              <a:t>3/19/2020</a:t>
            </a:fld>
            <a:endParaRPr lang="en-US"/>
          </a:p>
        </p:txBody>
      </p:sp>
      <p:sp>
        <p:nvSpPr>
          <p:cNvPr id="5" name="Footer Placeholder 4">
            <a:extLst>
              <a:ext uri="{FF2B5EF4-FFF2-40B4-BE49-F238E27FC236}">
                <a16:creationId xmlns:a16="http://schemas.microsoft.com/office/drawing/2014/main" id="{619EC5AF-F0D1-4AA7-9EA4-114AFDF6E5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2A05DD-43C9-44DA-BEA4-7554647608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7CE6EF-C3D2-4D36-ACCF-724E7270C055}" type="slidenum">
              <a:rPr lang="en-US" smtClean="0"/>
              <a:t>‹#›</a:t>
            </a:fld>
            <a:endParaRPr lang="en-US"/>
          </a:p>
        </p:txBody>
      </p:sp>
    </p:spTree>
    <p:extLst>
      <p:ext uri="{BB962C8B-B14F-4D97-AF65-F5344CB8AC3E}">
        <p14:creationId xmlns:p14="http://schemas.microsoft.com/office/powerpoint/2010/main" val="399225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oliverkieselbach.com/2019/04/23/on-demand-windows-diagnostic-logs-via-intun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aka.ms/intunetroubleshootin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hyperlink" Target="https://docs.microsoft.com/en-us/intune/help-desk-operator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cs.microsoft.com/en-us/intune/apps-monitor#device-and-user-status-graphs"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docs.microsoft.com/en-us/intune/help-desk-operators"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ocs.microsoft.com/en-us/intune/troubleshoot-app-install"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docs.microsoft.com/en-us/windows/deployment/windows-autopilot/windows-autopilot-requirements-network"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oofhours.com/2019/10/08/troubleshooting-windows-autopilot-a-reference/" TargetMode="External"/><Relationship Id="rId7" Type="http://schemas.openxmlformats.org/officeDocument/2006/relationships/hyperlink" Target="https://docs.microsoft.com/en-us/windows/deployment/windows-autopilot/known-issues"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http://aka.ms/windowsautopilotdocs" TargetMode="External"/><Relationship Id="rId5" Type="http://schemas.openxmlformats.org/officeDocument/2006/relationships/hyperlink" Target="https://oofhours.com/2019/08/15/windows-autopilot-oddities/" TargetMode="External"/><Relationship Id="rId4" Type="http://schemas.openxmlformats.org/officeDocument/2006/relationships/hyperlink" Target="https://oofhours.com/2019/07/09/tpm-attestation-what-can-possibly-go-wrong/"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5A0E-A120-432C-9EEF-2A7D701BEC4E}"/>
              </a:ext>
            </a:extLst>
          </p:cNvPr>
          <p:cNvSpPr>
            <a:spLocks noGrp="1"/>
          </p:cNvSpPr>
          <p:nvPr>
            <p:ph type="ctrTitle"/>
          </p:nvPr>
        </p:nvSpPr>
        <p:spPr>
          <a:xfrm>
            <a:off x="0" y="85298"/>
            <a:ext cx="12192000" cy="4168674"/>
          </a:xfrm>
        </p:spPr>
        <p:txBody>
          <a:bodyPr>
            <a:noAutofit/>
          </a:bodyPr>
          <a:lstStyle/>
          <a:p>
            <a:r>
              <a:rPr lang="en-US" sz="11500" dirty="0">
                <a:gradFill flip="none" rotWithShape="1">
                  <a:gsLst>
                    <a:gs pos="9000">
                      <a:srgbClr val="7030A0"/>
                    </a:gs>
                    <a:gs pos="21000">
                      <a:schemeClr val="accent5">
                        <a:lumMod val="67000"/>
                      </a:schemeClr>
                    </a:gs>
                    <a:gs pos="40000">
                      <a:srgbClr val="00B050"/>
                    </a:gs>
                    <a:gs pos="57000">
                      <a:srgbClr val="FFFF00"/>
                    </a:gs>
                    <a:gs pos="85000">
                      <a:srgbClr val="FF0000"/>
                    </a:gs>
                    <a:gs pos="71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rPr>
              <a:t>Troubleshooting</a:t>
            </a:r>
            <a:r>
              <a:rPr lang="en-US" sz="11500" dirty="0">
                <a:gradFill flip="none" rotWithShape="1">
                  <a:gsLst>
                    <a:gs pos="2000">
                      <a:srgbClr val="7030A0"/>
                    </a:gs>
                    <a:gs pos="21000">
                      <a:schemeClr val="accent5">
                        <a:lumMod val="67000"/>
                      </a:schemeClr>
                    </a:gs>
                    <a:gs pos="42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rPr>
              <a:t> </a:t>
            </a:r>
            <a:r>
              <a:rPr lang="en-US" sz="11500" dirty="0">
                <a:gradFill flip="none" rotWithShape="1">
                  <a:gsLst>
                    <a:gs pos="18000">
                      <a:srgbClr val="7030A0"/>
                    </a:gs>
                    <a:gs pos="32000">
                      <a:srgbClr val="00B0F0"/>
                    </a:gs>
                    <a:gs pos="45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rPr>
              <a:t>Autopilot</a:t>
            </a:r>
          </a:p>
        </p:txBody>
      </p:sp>
      <p:sp>
        <p:nvSpPr>
          <p:cNvPr id="3" name="Subtitle 2">
            <a:extLst>
              <a:ext uri="{FF2B5EF4-FFF2-40B4-BE49-F238E27FC236}">
                <a16:creationId xmlns:a16="http://schemas.microsoft.com/office/drawing/2014/main" id="{97C4916F-DD3C-4E80-948A-15271AD79CEB}"/>
              </a:ext>
            </a:extLst>
          </p:cNvPr>
          <p:cNvSpPr>
            <a:spLocks noGrp="1"/>
          </p:cNvSpPr>
          <p:nvPr>
            <p:ph type="subTitle" idx="1"/>
          </p:nvPr>
        </p:nvSpPr>
        <p:spPr>
          <a:xfrm>
            <a:off x="825190" y="4739268"/>
            <a:ext cx="10805531" cy="2118732"/>
          </a:xfrm>
        </p:spPr>
        <p:txBody>
          <a:bodyPr>
            <a:normAutofit/>
          </a:bodyPr>
          <a:lstStyle/>
          <a:p>
            <a:r>
              <a:rPr lang="en-US" sz="6000" dirty="0">
                <a:gradFill flip="none" rotWithShape="1">
                  <a:gsLst>
                    <a:gs pos="2000">
                      <a:srgbClr val="7030A0"/>
                    </a:gs>
                    <a:gs pos="21000">
                      <a:schemeClr val="accent5">
                        <a:lumMod val="67000"/>
                      </a:schemeClr>
                    </a:gs>
                    <a:gs pos="42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75000"/>
                    </a:srgbClr>
                  </a:outerShdw>
                </a:effectLst>
                <a:latin typeface="Comic Sans MS" panose="030F0702030302020204" pitchFamily="66" charset="0"/>
              </a:rPr>
              <a:t>Spencer Shumway</a:t>
            </a:r>
          </a:p>
          <a:p>
            <a:r>
              <a:rPr lang="en-US" sz="6000" dirty="0">
                <a:gradFill flip="none" rotWithShape="1">
                  <a:gsLst>
                    <a:gs pos="2000">
                      <a:srgbClr val="7030A0"/>
                    </a:gs>
                    <a:gs pos="21000">
                      <a:schemeClr val="accent5">
                        <a:lumMod val="67000"/>
                      </a:schemeClr>
                    </a:gs>
                    <a:gs pos="42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75000"/>
                    </a:srgbClr>
                  </a:outerShdw>
                </a:effectLst>
                <a:latin typeface="Comic Sans MS" panose="030F0702030302020204" pitchFamily="66" charset="0"/>
              </a:rPr>
              <a:t>Windows Autopilot PM</a:t>
            </a:r>
            <a:endParaRPr lang="en-US" sz="6000" dirty="0">
              <a:effectLst>
                <a:outerShdw blurRad="50800" dist="50800" dir="5400000" algn="ctr" rotWithShape="0">
                  <a:srgbClr val="000000">
                    <a:alpha val="75000"/>
                  </a:srgbClr>
                </a:outerShdw>
              </a:effectLst>
              <a:latin typeface="Comic Sans MS" panose="030F0702030302020204" pitchFamily="66" charset="0"/>
            </a:endParaRPr>
          </a:p>
        </p:txBody>
      </p:sp>
    </p:spTree>
    <p:extLst>
      <p:ext uri="{BB962C8B-B14F-4D97-AF65-F5344CB8AC3E}">
        <p14:creationId xmlns:p14="http://schemas.microsoft.com/office/powerpoint/2010/main" val="296001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8CD1-1627-432F-977E-73ECB7AB8FE3}"/>
              </a:ext>
            </a:extLst>
          </p:cNvPr>
          <p:cNvSpPr>
            <a:spLocks noGrp="1"/>
          </p:cNvSpPr>
          <p:nvPr>
            <p:ph type="title"/>
          </p:nvPr>
        </p:nvSpPr>
        <p:spPr>
          <a:xfrm>
            <a:off x="880533" y="365125"/>
            <a:ext cx="10515600" cy="1325563"/>
          </a:xfrm>
        </p:spPr>
        <p:txBody>
          <a:bodyPr/>
          <a:lstStyle/>
          <a:p>
            <a:r>
              <a:rPr lang="en-US" dirty="0"/>
              <a:t>Windows enrollment cases vs all others</a:t>
            </a:r>
          </a:p>
        </p:txBody>
      </p:sp>
      <p:graphicFrame>
        <p:nvGraphicFramePr>
          <p:cNvPr id="4" name="Content Placeholder 3">
            <a:extLst>
              <a:ext uri="{FF2B5EF4-FFF2-40B4-BE49-F238E27FC236}">
                <a16:creationId xmlns:a16="http://schemas.microsoft.com/office/drawing/2014/main" id="{4B29A254-1301-4C6F-B68E-91A67C24140D}"/>
              </a:ext>
            </a:extLst>
          </p:cNvPr>
          <p:cNvGraphicFramePr>
            <a:graphicFrameLocks noGrp="1"/>
          </p:cNvGraphicFramePr>
          <p:nvPr>
            <p:ph idx="1"/>
            <p:extLst>
              <p:ext uri="{D42A27DB-BD31-4B8C-83A1-F6EECF244321}">
                <p14:modId xmlns:p14="http://schemas.microsoft.com/office/powerpoint/2010/main" val="4033553950"/>
              </p:ext>
            </p:extLst>
          </p:nvPr>
        </p:nvGraphicFramePr>
        <p:xfrm>
          <a:off x="338667" y="2006599"/>
          <a:ext cx="11514666" cy="4233336"/>
        </p:xfrm>
        <a:graphic>
          <a:graphicData uri="http://schemas.openxmlformats.org/drawingml/2006/table">
            <a:tbl>
              <a:tblPr>
                <a:tableStyleId>{5C22544A-7EE6-4342-B048-85BDC9FD1C3A}</a:tableStyleId>
              </a:tblPr>
              <a:tblGrid>
                <a:gridCol w="1730519">
                  <a:extLst>
                    <a:ext uri="{9D8B030D-6E8A-4147-A177-3AD203B41FA5}">
                      <a16:colId xmlns:a16="http://schemas.microsoft.com/office/drawing/2014/main" val="2532948346"/>
                    </a:ext>
                  </a:extLst>
                </a:gridCol>
                <a:gridCol w="2267848">
                  <a:extLst>
                    <a:ext uri="{9D8B030D-6E8A-4147-A177-3AD203B41FA5}">
                      <a16:colId xmlns:a16="http://schemas.microsoft.com/office/drawing/2014/main" val="3267169245"/>
                    </a:ext>
                  </a:extLst>
                </a:gridCol>
                <a:gridCol w="1070143">
                  <a:extLst>
                    <a:ext uri="{9D8B030D-6E8A-4147-A177-3AD203B41FA5}">
                      <a16:colId xmlns:a16="http://schemas.microsoft.com/office/drawing/2014/main" val="471224249"/>
                    </a:ext>
                  </a:extLst>
                </a:gridCol>
                <a:gridCol w="1967290">
                  <a:extLst>
                    <a:ext uri="{9D8B030D-6E8A-4147-A177-3AD203B41FA5}">
                      <a16:colId xmlns:a16="http://schemas.microsoft.com/office/drawing/2014/main" val="1696686215"/>
                    </a:ext>
                  </a:extLst>
                </a:gridCol>
                <a:gridCol w="1024466">
                  <a:extLst>
                    <a:ext uri="{9D8B030D-6E8A-4147-A177-3AD203B41FA5}">
                      <a16:colId xmlns:a16="http://schemas.microsoft.com/office/drawing/2014/main" val="559589463"/>
                    </a:ext>
                  </a:extLst>
                </a:gridCol>
                <a:gridCol w="1575325">
                  <a:extLst>
                    <a:ext uri="{9D8B030D-6E8A-4147-A177-3AD203B41FA5}">
                      <a16:colId xmlns:a16="http://schemas.microsoft.com/office/drawing/2014/main" val="457654872"/>
                    </a:ext>
                  </a:extLst>
                </a:gridCol>
                <a:gridCol w="1879075">
                  <a:extLst>
                    <a:ext uri="{9D8B030D-6E8A-4147-A177-3AD203B41FA5}">
                      <a16:colId xmlns:a16="http://schemas.microsoft.com/office/drawing/2014/main" val="2864276735"/>
                    </a:ext>
                  </a:extLst>
                </a:gridCol>
              </a:tblGrid>
              <a:tr h="529167">
                <a:tc>
                  <a:txBody>
                    <a:bodyPr/>
                    <a:lstStyle/>
                    <a:p>
                      <a:pPr algn="ctr" fontAlgn="ctr"/>
                      <a:r>
                        <a:rPr lang="en-GB" sz="1600" u="none" strike="noStrike" dirty="0">
                          <a:effectLst/>
                        </a:rPr>
                        <a:t>Months</a:t>
                      </a:r>
                      <a:endParaRPr lang="en-GB"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Enrollment\Autopilot</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 total</a:t>
                      </a:r>
                      <a:endParaRPr lang="en-US"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dirty="0" err="1">
                          <a:effectLst/>
                        </a:rPr>
                        <a:t>Enrollment</a:t>
                      </a:r>
                      <a:r>
                        <a:rPr lang="en-GB" sz="1600" u="none" strike="noStrike" dirty="0">
                          <a:effectLst/>
                        </a:rPr>
                        <a:t>\Windows</a:t>
                      </a:r>
                      <a:endParaRPr lang="en-GB"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 total</a:t>
                      </a:r>
                      <a:endParaRPr lang="en-US"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Monthly Total</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Combined % total</a:t>
                      </a:r>
                      <a:endParaRPr lang="en-GB" sz="16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28140959"/>
                  </a:ext>
                </a:extLst>
              </a:tr>
              <a:tr h="529167">
                <a:tc>
                  <a:txBody>
                    <a:bodyPr/>
                    <a:lstStyle/>
                    <a:p>
                      <a:pPr algn="ctr" fontAlgn="ctr"/>
                      <a:r>
                        <a:rPr lang="en-GB" sz="1600" u="none" strike="noStrike" dirty="0">
                          <a:effectLst/>
                        </a:rPr>
                        <a:t>July</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dirty="0">
                          <a:effectLst/>
                        </a:rPr>
                        <a:t>126</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22%</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159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27%</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579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dirty="0">
                          <a:effectLst/>
                        </a:rPr>
                        <a:t>49%</a:t>
                      </a:r>
                      <a:endParaRPr lang="en-GB"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279833392"/>
                  </a:ext>
                </a:extLst>
              </a:tr>
              <a:tr h="529167">
                <a:tc>
                  <a:txBody>
                    <a:bodyPr/>
                    <a:lstStyle/>
                    <a:p>
                      <a:pPr algn="ctr" fontAlgn="ctr"/>
                      <a:r>
                        <a:rPr lang="en-GB" sz="1600" u="none" strike="noStrike">
                          <a:effectLst/>
                        </a:rPr>
                        <a:t>August</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145</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185</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609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54%</a:t>
                      </a:r>
                      <a:endParaRPr lang="en-GB" sz="16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41395845"/>
                  </a:ext>
                </a:extLst>
              </a:tr>
              <a:tr h="529167">
                <a:tc>
                  <a:txBody>
                    <a:bodyPr/>
                    <a:lstStyle/>
                    <a:p>
                      <a:pPr algn="ctr" fontAlgn="ctr"/>
                      <a:r>
                        <a:rPr lang="en-GB" sz="1600" u="none" strike="noStrike">
                          <a:effectLst/>
                        </a:rPr>
                        <a:t>September</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139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24%</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dirty="0">
                          <a:effectLst/>
                        </a:rPr>
                        <a:t>172</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573</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54%</a:t>
                      </a:r>
                      <a:endParaRPr lang="en-GB" sz="16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14242539"/>
                  </a:ext>
                </a:extLst>
              </a:tr>
              <a:tr h="529167">
                <a:tc>
                  <a:txBody>
                    <a:bodyPr/>
                    <a:lstStyle/>
                    <a:p>
                      <a:pPr algn="ctr" fontAlgn="ctr"/>
                      <a:r>
                        <a:rPr lang="en-GB" sz="1600" u="none" strike="noStrike">
                          <a:effectLst/>
                        </a:rPr>
                        <a:t>October</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183</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21%</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306</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35%</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868</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56%</a:t>
                      </a:r>
                      <a:endParaRPr lang="en-GB" sz="16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528277853"/>
                  </a:ext>
                </a:extLst>
              </a:tr>
              <a:tr h="529167">
                <a:tc>
                  <a:txBody>
                    <a:bodyPr/>
                    <a:lstStyle/>
                    <a:p>
                      <a:pPr algn="ctr" fontAlgn="ctr"/>
                      <a:r>
                        <a:rPr lang="en-GB" sz="1600" u="none" strike="noStrike">
                          <a:effectLst/>
                        </a:rPr>
                        <a:t>November</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209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26%</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234</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29%</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816</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54%</a:t>
                      </a:r>
                      <a:endParaRPr lang="en-GB" sz="16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885473895"/>
                  </a:ext>
                </a:extLst>
              </a:tr>
              <a:tr h="529167">
                <a:tc>
                  <a:txBody>
                    <a:bodyPr/>
                    <a:lstStyle/>
                    <a:p>
                      <a:pPr algn="ctr" fontAlgn="ctr"/>
                      <a:r>
                        <a:rPr lang="en-GB" sz="1600" u="none" strike="noStrike">
                          <a:effectLst/>
                        </a:rPr>
                        <a:t>December</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139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23%</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169</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28%</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593</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52%</a:t>
                      </a:r>
                      <a:endParaRPr lang="en-GB" sz="16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740192342"/>
                  </a:ext>
                </a:extLst>
              </a:tr>
              <a:tr h="529167">
                <a:tc>
                  <a:txBody>
                    <a:bodyPr/>
                    <a:lstStyle/>
                    <a:p>
                      <a:pPr algn="ctr" fontAlgn="ctr"/>
                      <a:r>
                        <a:rPr lang="en-GB" sz="1600" u="none" strike="noStrike">
                          <a:effectLst/>
                        </a:rPr>
                        <a:t>Grand Total</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941</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23%</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1225</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30%</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a:effectLst/>
                        </a:rPr>
                        <a:t>4038</a:t>
                      </a:r>
                      <a:endParaRPr lang="en-GB" sz="16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dirty="0">
                          <a:effectLst/>
                        </a:rPr>
                        <a:t>54%</a:t>
                      </a:r>
                      <a:endParaRPr lang="en-GB"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285726237"/>
                  </a:ext>
                </a:extLst>
              </a:tr>
            </a:tbl>
          </a:graphicData>
        </a:graphic>
      </p:graphicFrame>
    </p:spTree>
    <p:extLst>
      <p:ext uri="{BB962C8B-B14F-4D97-AF65-F5344CB8AC3E}">
        <p14:creationId xmlns:p14="http://schemas.microsoft.com/office/powerpoint/2010/main" val="397622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296C68B-4BBA-4F28-B3D7-6177D689BB5D}"/>
              </a:ext>
            </a:extLst>
          </p:cNvPr>
          <p:cNvGraphicFramePr/>
          <p:nvPr>
            <p:extLst>
              <p:ext uri="{D42A27DB-BD31-4B8C-83A1-F6EECF244321}">
                <p14:modId xmlns:p14="http://schemas.microsoft.com/office/powerpoint/2010/main" val="568061665"/>
              </p:ext>
            </p:extLst>
          </p:nvPr>
        </p:nvGraphicFramePr>
        <p:xfrm>
          <a:off x="0" y="167268"/>
          <a:ext cx="12192000" cy="66907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6639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633F30-6B6B-480B-9FFB-C200129BEE29}"/>
              </a:ext>
            </a:extLst>
          </p:cNvPr>
          <p:cNvPicPr/>
          <p:nvPr/>
        </p:nvPicPr>
        <p:blipFill>
          <a:blip r:embed="rId2"/>
          <a:stretch>
            <a:fillRect/>
          </a:stretch>
        </p:blipFill>
        <p:spPr>
          <a:xfrm>
            <a:off x="1484971" y="490655"/>
            <a:ext cx="9222058" cy="5497550"/>
          </a:xfrm>
          <a:prstGeom prst="rect">
            <a:avLst/>
          </a:prstGeom>
        </p:spPr>
      </p:pic>
    </p:spTree>
    <p:extLst>
      <p:ext uri="{BB962C8B-B14F-4D97-AF65-F5344CB8AC3E}">
        <p14:creationId xmlns:p14="http://schemas.microsoft.com/office/powerpoint/2010/main" val="3039262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49BF-A02B-40AF-B454-DF469273468B}"/>
              </a:ext>
            </a:extLst>
          </p:cNvPr>
          <p:cNvSpPr>
            <a:spLocks noGrp="1"/>
          </p:cNvSpPr>
          <p:nvPr>
            <p:ph type="title"/>
          </p:nvPr>
        </p:nvSpPr>
        <p:spPr/>
        <p:txBody>
          <a:bodyPr/>
          <a:lstStyle/>
          <a:p>
            <a:r>
              <a:rPr lang="en-US" dirty="0"/>
              <a:t>Some common support issues</a:t>
            </a:r>
          </a:p>
        </p:txBody>
      </p:sp>
      <p:sp>
        <p:nvSpPr>
          <p:cNvPr id="3" name="Content Placeholder 2">
            <a:extLst>
              <a:ext uri="{FF2B5EF4-FFF2-40B4-BE49-F238E27FC236}">
                <a16:creationId xmlns:a16="http://schemas.microsoft.com/office/drawing/2014/main" id="{FBD5864F-2F77-47FF-A8F2-3D31B44BC588}"/>
              </a:ext>
            </a:extLst>
          </p:cNvPr>
          <p:cNvSpPr>
            <a:spLocks noGrp="1"/>
          </p:cNvSpPr>
          <p:nvPr>
            <p:ph idx="1"/>
          </p:nvPr>
        </p:nvSpPr>
        <p:spPr/>
        <p:txBody>
          <a:bodyPr/>
          <a:lstStyle/>
          <a:p>
            <a:r>
              <a:rPr lang="en-US" dirty="0"/>
              <a:t>Orphaned Autopilot devices</a:t>
            </a:r>
          </a:p>
          <a:p>
            <a:r>
              <a:rPr lang="en-US" dirty="0" err="1">
                <a:latin typeface="Calibri" panose="020F0502020204030204" pitchFamily="34" charset="0"/>
                <a:ea typeface="Calibri" panose="020F0502020204030204" pitchFamily="34" charset="0"/>
                <a:cs typeface="Times New Roman" panose="02020603050405020304" pitchFamily="18" charset="0"/>
              </a:rPr>
              <a:t>Whiteglove</a:t>
            </a:r>
            <a:r>
              <a:rPr lang="en-US" dirty="0">
                <a:latin typeface="Calibri" panose="020F0502020204030204" pitchFamily="34" charset="0"/>
                <a:ea typeface="Calibri" panose="020F0502020204030204" pitchFamily="34" charset="0"/>
                <a:cs typeface="Times New Roman" panose="02020603050405020304" pitchFamily="18" charset="0"/>
              </a:rPr>
              <a:t> + Hybrid issues</a:t>
            </a:r>
          </a:p>
          <a:p>
            <a:pPr marL="0" indent="0">
              <a:buNone/>
            </a:pPr>
            <a:r>
              <a:rPr lang="en-US" dirty="0">
                <a:latin typeface="Calibri" panose="020F0502020204030204" pitchFamily="34" charset="0"/>
                <a:ea typeface="Calibri" panose="020F0502020204030204" pitchFamily="34" charset="0"/>
                <a:cs typeface="Times New Roman" panose="02020603050405020304" pitchFamily="18" charset="0"/>
              </a:rPr>
              <a:t>(</a:t>
            </a:r>
            <a:r>
              <a:rPr lang="en-US" sz="2800" dirty="0">
                <a:effectLst/>
                <a:latin typeface="Calibri" panose="020F0502020204030204" pitchFamily="34" charset="0"/>
                <a:ea typeface="Calibri" panose="020F0502020204030204" pitchFamily="34" charset="0"/>
                <a:cs typeface="Times New Roman" panose="02020603050405020304" pitchFamily="18" charset="0"/>
              </a:rPr>
              <a:t>Reg add KLM\SOFTWARE\Microsoft\Provisioning\OMADM\</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SyncML</a:t>
            </a:r>
            <a:r>
              <a:rPr lang="en-US" sz="2800" dirty="0">
                <a:effectLst/>
                <a:latin typeface="Calibri" panose="020F0502020204030204" pitchFamily="34" charset="0"/>
                <a:ea typeface="Calibri" panose="020F0502020204030204" pitchFamily="34" charset="0"/>
                <a:cs typeface="Times New Roman" panose="02020603050405020304" pitchFamily="18" charset="0"/>
              </a:rPr>
              <a:t> as solution)</a:t>
            </a:r>
            <a:r>
              <a:rPr lang="en-US" dirty="0"/>
              <a:t> </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Time sync issue where time zone changes(Backported fix to 3D 1903/1909)</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TPM issues(Reset TPM, Update firmware, allow cert acquisition URLs)</a:t>
            </a: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79770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5387469" cy="5216813"/>
          </a:xfrm>
        </p:spPr>
        <p:txBody>
          <a:bodyPr/>
          <a:lstStyle/>
          <a:p>
            <a:pPr marL="457200" indent="-457200">
              <a:spcBef>
                <a:spcPts val="600"/>
              </a:spcBef>
              <a:buFont typeface="Arial" panose="020B0604020202020204" pitchFamily="34" charset="0"/>
              <a:buChar char="•"/>
            </a:pPr>
            <a:r>
              <a:rPr lang="en-US" sz="2400"/>
              <a:t>Grab all potentially-interesting information:</a:t>
            </a:r>
          </a:p>
          <a:p>
            <a:pPr marL="681297" lvl="1" indent="-457200">
              <a:spcBef>
                <a:spcPts val="600"/>
              </a:spcBef>
              <a:buFont typeface="Arial" panose="020B0604020202020204" pitchFamily="34" charset="0"/>
              <a:buChar char="•"/>
            </a:pPr>
            <a:r>
              <a:rPr lang="en-US" sz="1800"/>
              <a:t>Event logs</a:t>
            </a:r>
          </a:p>
          <a:p>
            <a:pPr marL="681297" lvl="1" indent="-457200">
              <a:spcBef>
                <a:spcPts val="600"/>
              </a:spcBef>
              <a:buFont typeface="Arial" panose="020B0604020202020204" pitchFamily="34" charset="0"/>
              <a:buChar char="•"/>
            </a:pPr>
            <a:r>
              <a:rPr lang="en-US" sz="1800"/>
              <a:t>Registry, configuration data</a:t>
            </a:r>
          </a:p>
          <a:p>
            <a:pPr marL="681297" lvl="1" indent="-457200">
              <a:spcBef>
                <a:spcPts val="600"/>
              </a:spcBef>
              <a:buFont typeface="Arial" panose="020B0604020202020204" pitchFamily="34" charset="0"/>
              <a:buChar char="•"/>
            </a:pPr>
            <a:r>
              <a:rPr lang="en-US" sz="1800"/>
              <a:t>TPM details (1809+)</a:t>
            </a:r>
          </a:p>
          <a:p>
            <a:pPr marL="681297" lvl="1" indent="-457200">
              <a:spcBef>
                <a:spcPts val="600"/>
              </a:spcBef>
              <a:buFont typeface="Arial" panose="020B0604020202020204" pitchFamily="34" charset="0"/>
              <a:buChar char="•"/>
            </a:pPr>
            <a:r>
              <a:rPr lang="en-US" sz="1800"/>
              <a:t>ETL trace files</a:t>
            </a:r>
          </a:p>
          <a:p>
            <a:pPr marL="681297" lvl="1" indent="-457200">
              <a:spcBef>
                <a:spcPts val="600"/>
              </a:spcBef>
              <a:buFont typeface="Arial" panose="020B0604020202020204" pitchFamily="34" charset="0"/>
              <a:buChar char="•"/>
            </a:pPr>
            <a:endParaRPr lang="en-US" sz="1800"/>
          </a:p>
          <a:p>
            <a:pPr marL="457200" indent="-457200">
              <a:spcBef>
                <a:spcPts val="600"/>
              </a:spcBef>
              <a:buFont typeface="Arial" panose="020B0604020202020204" pitchFamily="34" charset="0"/>
              <a:buChar char="•"/>
            </a:pPr>
            <a:r>
              <a:rPr lang="en-US" sz="2400"/>
              <a:t>Windows 10 1803:</a:t>
            </a:r>
          </a:p>
          <a:p>
            <a:pPr marL="905393" lvl="2" indent="-457200">
              <a:spcBef>
                <a:spcPts val="600"/>
              </a:spcBef>
              <a:buFont typeface="Arial" panose="020B0604020202020204" pitchFamily="34" charset="0"/>
              <a:buChar char="•"/>
            </a:pPr>
            <a:r>
              <a:rPr lang="en-US" sz="1800"/>
              <a:t>LicensingDiag.exe -cab C:\Autopilot.cab</a:t>
            </a:r>
          </a:p>
          <a:p>
            <a:pPr marL="457200" indent="-457200">
              <a:spcBef>
                <a:spcPts val="600"/>
              </a:spcBef>
              <a:buFont typeface="Arial" panose="020B0604020202020204" pitchFamily="34" charset="0"/>
              <a:buChar char="•"/>
            </a:pPr>
            <a:r>
              <a:rPr lang="en-US" sz="2400"/>
              <a:t>Windows 10 1809+:</a:t>
            </a:r>
          </a:p>
          <a:p>
            <a:pPr marL="905393" lvl="2" indent="-457200">
              <a:spcBef>
                <a:spcPts val="600"/>
              </a:spcBef>
              <a:buFont typeface="Arial" panose="020B0604020202020204" pitchFamily="34" charset="0"/>
              <a:buChar char="•"/>
            </a:pPr>
            <a:r>
              <a:rPr lang="en-US" sz="1800"/>
              <a:t>MDMDiagnosticsTool.exe -area </a:t>
            </a:r>
            <a:r>
              <a:rPr lang="en-US" sz="1800" err="1"/>
              <a:t>Autopilot;TPM</a:t>
            </a:r>
            <a:r>
              <a:rPr lang="en-US" sz="1800"/>
              <a:t> -cab C:\Autopilot.cab</a:t>
            </a:r>
          </a:p>
          <a:p>
            <a:pPr marL="681297" lvl="1"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400"/>
              <a:t>Analyze offline</a:t>
            </a:r>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dirty="0"/>
              <a:t>Windows Autopilot // </a:t>
            </a:r>
            <a:r>
              <a:rPr lang="en-US" sz="2800" dirty="0">
                <a:solidFill>
                  <a:schemeClr val="accent1"/>
                </a:solidFill>
              </a:rPr>
              <a:t>Troubleshooting on Windows 10 1803+</a:t>
            </a:r>
            <a:br>
              <a:rPr lang="en-US" dirty="0"/>
            </a:br>
            <a:endParaRPr lang="en-US" dirty="0"/>
          </a:p>
        </p:txBody>
      </p:sp>
      <p:pic>
        <p:nvPicPr>
          <p:cNvPr id="2" name="Picture 1">
            <a:extLst>
              <a:ext uri="{FF2B5EF4-FFF2-40B4-BE49-F238E27FC236}">
                <a16:creationId xmlns:a16="http://schemas.microsoft.com/office/drawing/2014/main" id="{A7AF753D-53C3-436B-BF33-B0AE9170EB47}"/>
              </a:ext>
            </a:extLst>
          </p:cNvPr>
          <p:cNvPicPr>
            <a:picLocks noChangeAspect="1"/>
          </p:cNvPicPr>
          <p:nvPr/>
        </p:nvPicPr>
        <p:blipFill>
          <a:blip r:embed="rId3"/>
          <a:stretch>
            <a:fillRect/>
          </a:stretch>
        </p:blipFill>
        <p:spPr>
          <a:xfrm>
            <a:off x="6375149" y="1503883"/>
            <a:ext cx="5816851" cy="4736579"/>
          </a:xfrm>
          <a:prstGeom prst="rect">
            <a:avLst/>
          </a:prstGeom>
          <a:ln>
            <a:solidFill>
              <a:schemeClr val="tx1"/>
            </a:solidFill>
          </a:ln>
        </p:spPr>
      </p:pic>
    </p:spTree>
    <p:extLst>
      <p:ext uri="{BB962C8B-B14F-4D97-AF65-F5344CB8AC3E}">
        <p14:creationId xmlns:p14="http://schemas.microsoft.com/office/powerpoint/2010/main" val="395095216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AFAA723-20FB-4DC8-B418-121A0C8CE190}"/>
              </a:ext>
            </a:extLst>
          </p:cNvPr>
          <p:cNvGraphicFramePr>
            <a:graphicFrameLocks noGrp="1"/>
          </p:cNvGraphicFramePr>
          <p:nvPr>
            <p:extLst>
              <p:ext uri="{D42A27DB-BD31-4B8C-83A1-F6EECF244321}">
                <p14:modId xmlns:p14="http://schemas.microsoft.com/office/powerpoint/2010/main" val="3110590545"/>
              </p:ext>
            </p:extLst>
          </p:nvPr>
        </p:nvGraphicFramePr>
        <p:xfrm>
          <a:off x="237066" y="228600"/>
          <a:ext cx="11717867" cy="6108562"/>
        </p:xfrm>
        <a:graphic>
          <a:graphicData uri="http://schemas.openxmlformats.org/drawingml/2006/table">
            <a:tbl>
              <a:tblPr>
                <a:tableStyleId>{5C22544A-7EE6-4342-B048-85BDC9FD1C3A}</a:tableStyleId>
              </a:tblPr>
              <a:tblGrid>
                <a:gridCol w="2938232">
                  <a:extLst>
                    <a:ext uri="{9D8B030D-6E8A-4147-A177-3AD203B41FA5}">
                      <a16:colId xmlns:a16="http://schemas.microsoft.com/office/drawing/2014/main" val="1874022913"/>
                    </a:ext>
                  </a:extLst>
                </a:gridCol>
                <a:gridCol w="770169">
                  <a:extLst>
                    <a:ext uri="{9D8B030D-6E8A-4147-A177-3AD203B41FA5}">
                      <a16:colId xmlns:a16="http://schemas.microsoft.com/office/drawing/2014/main" val="399646908"/>
                    </a:ext>
                  </a:extLst>
                </a:gridCol>
                <a:gridCol w="8009466">
                  <a:extLst>
                    <a:ext uri="{9D8B030D-6E8A-4147-A177-3AD203B41FA5}">
                      <a16:colId xmlns:a16="http://schemas.microsoft.com/office/drawing/2014/main" val="1906851688"/>
                    </a:ext>
                  </a:extLst>
                </a:gridCol>
              </a:tblGrid>
              <a:tr h="391464">
                <a:tc>
                  <a:txBody>
                    <a:bodyPr/>
                    <a:lstStyle/>
                    <a:p>
                      <a:pPr algn="l" fontAlgn="b"/>
                      <a:r>
                        <a:rPr lang="en-US" sz="1200" u="none" strike="noStrike" dirty="0">
                          <a:effectLst/>
                        </a:rPr>
                        <a:t>File name</a:t>
                      </a:r>
                      <a:endParaRPr lang="en-US" sz="1200" b="1" i="0" u="none" strike="noStrike" dirty="0">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Usefulness</a:t>
                      </a:r>
                      <a:endParaRPr lang="en-US" sz="1200" b="1"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Comments</a:t>
                      </a:r>
                      <a:endParaRPr lang="en-US" sz="1200" b="1"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1696117025"/>
                  </a:ext>
                </a:extLst>
              </a:tr>
              <a:tr h="282353">
                <a:tc>
                  <a:txBody>
                    <a:bodyPr/>
                    <a:lstStyle/>
                    <a:p>
                      <a:pPr algn="l" fontAlgn="b"/>
                      <a:r>
                        <a:rPr lang="en-US" sz="1200" u="none" strike="noStrike">
                          <a:effectLst/>
                        </a:rPr>
                        <a:t>AutopilotDDSZTDFile.json</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dirty="0">
                          <a:effectLst/>
                        </a:rPr>
                        <a:t>This file contains the Autopilot profile settings being used for the device.</a:t>
                      </a:r>
                      <a:endParaRPr lang="en-US" sz="1200" b="0" i="0" u="none" strike="noStrike" dirty="0">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506416132"/>
                  </a:ext>
                </a:extLst>
              </a:tr>
              <a:tr h="391464">
                <a:tc>
                  <a:txBody>
                    <a:bodyPr/>
                    <a:lstStyle/>
                    <a:p>
                      <a:pPr algn="l" fontAlgn="b"/>
                      <a:r>
                        <a:rPr lang="en-US" sz="1200" u="none" strike="noStrike">
                          <a:effectLst/>
                        </a:rPr>
                        <a:t>CertReq_enrollaik_Output.txt</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file only exists when the TPM area is included.  It provides a simulation of the TPM attestation process and logs the results, so it’s useful to see why the “real” TPM attestation might be failing.</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1277310467"/>
                  </a:ext>
                </a:extLst>
              </a:tr>
              <a:tr h="391464">
                <a:tc>
                  <a:txBody>
                    <a:bodyPr/>
                    <a:lstStyle/>
                    <a:p>
                      <a:pPr algn="l" fontAlgn="b"/>
                      <a:r>
                        <a:rPr lang="en-US" sz="1200" u="none" strike="noStrike">
                          <a:effectLst/>
                        </a:rPr>
                        <a:t>CertUtil_tpminfo_Output.txt</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file only exists when the TPM area is included.  It provides more details about the TPM chip or firmware used in the device.</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1382046116"/>
                  </a:ext>
                </a:extLst>
              </a:tr>
              <a:tr h="391464">
                <a:tc>
                  <a:txBody>
                    <a:bodyPr/>
                    <a:lstStyle/>
                    <a:p>
                      <a:pPr algn="l" fontAlgn="b"/>
                      <a:r>
                        <a:rPr lang="en-US" sz="1200" u="none" strike="noStrike">
                          <a:effectLst/>
                        </a:rPr>
                        <a:t>DeviceHash_*.csv</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dirty="0">
                          <a:effectLst/>
                        </a:rPr>
                        <a:t>High</a:t>
                      </a:r>
                      <a:endParaRPr lang="en-US" sz="1200" b="0" i="0" u="none" strike="noStrike" dirty="0">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contains the serial number and full hardware hash for the device.  While that hash might not look useful to you, it tells us a lot about the device, including the version of Windows 10, patches that are installed, TPM firmware version, and a lot more stuff.</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4151988504"/>
                  </a:ext>
                </a:extLst>
              </a:tr>
              <a:tr h="391464">
                <a:tc>
                  <a:txBody>
                    <a:bodyPr/>
                    <a:lstStyle/>
                    <a:p>
                      <a:pPr algn="l" fontAlgn="b"/>
                      <a:r>
                        <a:rPr lang="en-US" sz="1200" u="none" strike="noStrike">
                          <a:effectLst/>
                        </a:rPr>
                        <a:t>IntuneManagementExtension.log</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dirty="0">
                          <a:effectLst/>
                        </a:rPr>
                        <a:t>High</a:t>
                      </a:r>
                      <a:endParaRPr lang="en-US" sz="1200" b="0" i="0" u="none" strike="noStrike" dirty="0">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dirty="0">
                          <a:effectLst/>
                        </a:rPr>
                        <a:t>This log will capture excruciating detail about the installation of Win32 apps being deployed via Intune.  (Use one of the ConfigMgr log viewing tools, e.g. CMTrace.exe, to view this.)</a:t>
                      </a:r>
                      <a:endParaRPr lang="en-US" sz="1200" b="0" i="0" u="none" strike="noStrike" dirty="0">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461780851"/>
                  </a:ext>
                </a:extLst>
              </a:tr>
              <a:tr h="391464">
                <a:tc>
                  <a:txBody>
                    <a:bodyPr/>
                    <a:lstStyle/>
                    <a:p>
                      <a:pPr algn="l" fontAlgn="b"/>
                      <a:r>
                        <a:rPr lang="en-US" sz="1200" u="none" strike="noStrike">
                          <a:effectLst/>
                        </a:rPr>
                        <a:t>MDMDiagHtmlReport.html</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is the same report you can get from the Settings app that provides more details on all the MDM policies that have been applied to the device. </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509180206"/>
                  </a:ext>
                </a:extLst>
              </a:tr>
              <a:tr h="391464">
                <a:tc>
                  <a:txBody>
                    <a:bodyPr/>
                    <a:lstStyle/>
                    <a:p>
                      <a:pPr algn="l" fontAlgn="b"/>
                      <a:r>
                        <a:rPr lang="en-US" sz="1200" u="none" strike="noStrike">
                          <a:effectLst/>
                        </a:rPr>
                        <a:t>MDMDiagReport.xml</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is a machine-readable XML version of the HTML report above.</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656387816"/>
                  </a:ext>
                </a:extLst>
              </a:tr>
              <a:tr h="391464">
                <a:tc>
                  <a:txBody>
                    <a:bodyPr/>
                    <a:lstStyle/>
                    <a:p>
                      <a:pPr algn="l" fontAlgn="b"/>
                      <a:r>
                        <a:rPr lang="en-US" sz="1200" u="none" strike="noStrike">
                          <a:effectLst/>
                        </a:rPr>
                        <a:t>MdmDiagReport_RegistryDump.reg</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dump the contents of a variety of registry keys that are useful to determining the state of the machine, including MDM enrollment details, Autopilot details, and related info.  Support technicians may use this to find related information in Intune.</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290582393"/>
                  </a:ext>
                </a:extLst>
              </a:tr>
              <a:tr h="282353">
                <a:tc>
                  <a:txBody>
                    <a:bodyPr/>
                    <a:lstStyle/>
                    <a:p>
                      <a:pPr algn="l" fontAlgn="b"/>
                      <a:r>
                        <a:rPr lang="en-US" sz="1200" u="none" strike="noStrike">
                          <a:effectLst/>
                        </a:rPr>
                        <a:t>microsoft-windows-aad-operational.evtx</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event log shows Azure AD join and Hybrid Azure AD Join-related info. </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3821706994"/>
                  </a:ext>
                </a:extLst>
              </a:tr>
              <a:tr h="391464">
                <a:tc>
                  <a:txBody>
                    <a:bodyPr/>
                    <a:lstStyle/>
                    <a:p>
                      <a:pPr algn="l" fontAlgn="b"/>
                      <a:r>
                        <a:rPr lang="en-US" sz="1200" u="none" strike="noStrike">
                          <a:effectLst/>
                        </a:rPr>
                        <a:t>microsoft-windows-devicemanagement-enterprise-diagnostics-provider-admin.evtx</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event log covers MDM enrollment (including failure reasons) and other pertinent MDM activities.</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041553429"/>
                  </a:ext>
                </a:extLst>
              </a:tr>
              <a:tr h="391464">
                <a:tc>
                  <a:txBody>
                    <a:bodyPr/>
                    <a:lstStyle/>
                    <a:p>
                      <a:pPr algn="l" fontAlgn="b"/>
                      <a:r>
                        <a:rPr lang="en-US" sz="1200" u="none" strike="noStrike">
                          <a:effectLst/>
                        </a:rPr>
                        <a:t>microsoft-windows-moderndeployment-diagnostics-provider-autopilot.evtx</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is the key event log used by Autopilot, and one that you’ll almost always want to look at.</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633923486"/>
                  </a:ext>
                </a:extLst>
              </a:tr>
              <a:tr h="391464">
                <a:tc>
                  <a:txBody>
                    <a:bodyPr/>
                    <a:lstStyle/>
                    <a:p>
                      <a:pPr algn="l" fontAlgn="b"/>
                      <a:r>
                        <a:rPr lang="en-US" sz="1200" u="none" strike="noStrike">
                          <a:effectLst/>
                        </a:rPr>
                        <a:t>microsoft-windows-shell-core-operational.evtx</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is the event log that the shell uses for most things, including tracking the OOBE process, registering apps when a user signs in, etc.</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098536443"/>
                  </a:ext>
                </a:extLst>
              </a:tr>
              <a:tr h="391464">
                <a:tc>
                  <a:txBody>
                    <a:bodyPr/>
                    <a:lstStyle/>
                    <a:p>
                      <a:pPr algn="l" fontAlgn="b"/>
                      <a:r>
                        <a:rPr lang="en-US" sz="1200" u="none" strike="noStrike">
                          <a:effectLst/>
                        </a:rPr>
                        <a:t>microsoft-windows-user device registration-admin.evtx</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This event log shows details around Hello for Business and related configuration details.</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4057636962"/>
                  </a:ext>
                </a:extLst>
              </a:tr>
              <a:tr h="391464">
                <a:tc>
                  <a:txBody>
                    <a:bodyPr/>
                    <a:lstStyle/>
                    <a:p>
                      <a:pPr algn="l" fontAlgn="b"/>
                      <a:r>
                        <a:rPr lang="en-US" sz="1200" u="none" strike="noStrike">
                          <a:effectLst/>
                        </a:rPr>
                        <a:t>setupact.log</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Medium</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If you are familiar with the logs created by Windows Setup, you’ll recognize this one.  This logs all the stuff going on in OOBE, and can be useful for troubleshooting any OOBE weirdness.</a:t>
                      </a:r>
                      <a:endParaRPr lang="en-US" sz="1200" b="0" i="0" u="none" strike="noStrike">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353148148"/>
                  </a:ext>
                </a:extLst>
              </a:tr>
              <a:tr h="391464">
                <a:tc>
                  <a:txBody>
                    <a:bodyPr/>
                    <a:lstStyle/>
                    <a:p>
                      <a:pPr algn="l" fontAlgn="b"/>
                      <a:r>
                        <a:rPr lang="en-US" sz="1200" u="none" strike="noStrike">
                          <a:effectLst/>
                        </a:rPr>
                        <a:t>TpmHliInfo_Output.txt</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a:effectLst/>
                        </a:rPr>
                        <a:t>High</a:t>
                      </a:r>
                      <a:endParaRPr lang="en-US" sz="1200" b="0" i="0" u="none" strike="noStrike">
                        <a:solidFill>
                          <a:srgbClr val="000000"/>
                        </a:solidFill>
                        <a:effectLst/>
                        <a:latin typeface="Calibri" panose="020F0502020204030204" pitchFamily="34" charset="0"/>
                      </a:endParaRPr>
                    </a:p>
                  </a:txBody>
                  <a:tcPr marL="3146" marR="3146" marT="15732" marB="15732" anchor="b"/>
                </a:tc>
                <a:tc>
                  <a:txBody>
                    <a:bodyPr/>
                    <a:lstStyle/>
                    <a:p>
                      <a:pPr algn="l" fontAlgn="b"/>
                      <a:r>
                        <a:rPr lang="en-US" sz="1200" u="none" strike="noStrike" dirty="0">
                          <a:effectLst/>
                        </a:rPr>
                        <a:t>This log (which is created even when not specifying the TPM area) contains basic details about the TPM in the device: the manufacturer, the firmware level of that TPM, whether it has a required EK cert, etc.</a:t>
                      </a:r>
                      <a:endParaRPr lang="en-US" sz="1200" b="0" i="0" u="none" strike="noStrike" dirty="0">
                        <a:solidFill>
                          <a:srgbClr val="000000"/>
                        </a:solidFill>
                        <a:effectLst/>
                        <a:latin typeface="Calibri" panose="020F0502020204030204" pitchFamily="34" charset="0"/>
                      </a:endParaRPr>
                    </a:p>
                  </a:txBody>
                  <a:tcPr marL="3146" marR="3146" marT="15732" marB="15732" anchor="b"/>
                </a:tc>
                <a:extLst>
                  <a:ext uri="{0D108BD9-81ED-4DB2-BD59-A6C34878D82A}">
                    <a16:rowId xmlns:a16="http://schemas.microsoft.com/office/drawing/2014/main" val="2742927730"/>
                  </a:ext>
                </a:extLst>
              </a:tr>
            </a:tbl>
          </a:graphicData>
        </a:graphic>
      </p:graphicFrame>
    </p:spTree>
    <p:extLst>
      <p:ext uri="{BB962C8B-B14F-4D97-AF65-F5344CB8AC3E}">
        <p14:creationId xmlns:p14="http://schemas.microsoft.com/office/powerpoint/2010/main" val="289029638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111287-241D-4CF0-A95D-D1F15403E543}"/>
              </a:ext>
            </a:extLst>
          </p:cNvPr>
          <p:cNvSpPr>
            <a:spLocks noGrp="1"/>
          </p:cNvSpPr>
          <p:nvPr>
            <p:ph type="title"/>
          </p:nvPr>
        </p:nvSpPr>
        <p:spPr/>
        <p:txBody>
          <a:bodyPr/>
          <a:lstStyle/>
          <a:p>
            <a:r>
              <a:rPr lang="en-US" dirty="0"/>
              <a:t>Windows Autopilot // </a:t>
            </a:r>
            <a:r>
              <a:rPr lang="en-US" sz="2800" dirty="0">
                <a:solidFill>
                  <a:schemeClr val="accent1"/>
                </a:solidFill>
              </a:rPr>
              <a:t>Troubleshooting &amp; Diagnostics Vision</a:t>
            </a:r>
            <a:endParaRPr lang="en-US" dirty="0">
              <a:solidFill>
                <a:schemeClr val="accent1"/>
              </a:solidFill>
            </a:endParaRPr>
          </a:p>
        </p:txBody>
      </p:sp>
      <p:sp>
        <p:nvSpPr>
          <p:cNvPr id="12" name="Rectangle 11">
            <a:extLst>
              <a:ext uri="{FF2B5EF4-FFF2-40B4-BE49-F238E27FC236}">
                <a16:creationId xmlns:a16="http://schemas.microsoft.com/office/drawing/2014/main" id="{3FC91A89-5CF1-4A6D-804E-9657A76E5457}"/>
              </a:ext>
            </a:extLst>
          </p:cNvPr>
          <p:cNvSpPr/>
          <p:nvPr/>
        </p:nvSpPr>
        <p:spPr>
          <a:xfrm>
            <a:off x="429383" y="1877799"/>
            <a:ext cx="5194605" cy="376881"/>
          </a:xfrm>
          <a:prstGeom prst="rect">
            <a:avLst/>
          </a:prstGeom>
          <a:solidFill>
            <a:schemeClr val="accent1"/>
          </a:solidFill>
          <a:ln w="6350">
            <a:noFill/>
          </a:ln>
          <a:effectLst>
            <a:outerShdw blurRad="38100" dist="127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387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98" normalizeH="0" baseline="0" noProof="0">
                <a:ln>
                  <a:noFill/>
                </a:ln>
                <a:solidFill>
                  <a:srgbClr val="FFFFFF"/>
                </a:solidFill>
                <a:effectLst/>
                <a:uLnTx/>
                <a:uFillTx/>
                <a:latin typeface="Segoe UI Semibold"/>
                <a:ea typeface="+mn-ea"/>
                <a:cs typeface="+mn-cs"/>
              </a:rPr>
              <a:t>Windows 10</a:t>
            </a:r>
          </a:p>
        </p:txBody>
      </p:sp>
      <p:sp>
        <p:nvSpPr>
          <p:cNvPr id="18" name="Rectangle 17">
            <a:extLst>
              <a:ext uri="{FF2B5EF4-FFF2-40B4-BE49-F238E27FC236}">
                <a16:creationId xmlns:a16="http://schemas.microsoft.com/office/drawing/2014/main" id="{1BF93A51-4343-45AB-84E4-556B5E66F48F}"/>
              </a:ext>
            </a:extLst>
          </p:cNvPr>
          <p:cNvSpPr/>
          <p:nvPr/>
        </p:nvSpPr>
        <p:spPr>
          <a:xfrm>
            <a:off x="6095923" y="1877799"/>
            <a:ext cx="5194605" cy="376881"/>
          </a:xfrm>
          <a:prstGeom prst="rect">
            <a:avLst/>
          </a:prstGeom>
          <a:solidFill>
            <a:schemeClr val="accent1"/>
          </a:solidFill>
          <a:ln w="6350">
            <a:noFill/>
          </a:ln>
          <a:effectLst>
            <a:outerShdw blurRad="38100" dist="127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387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98" normalizeH="0" baseline="0" noProof="0">
                <a:ln>
                  <a:noFill/>
                </a:ln>
                <a:solidFill>
                  <a:srgbClr val="FFFFFF"/>
                </a:solidFill>
                <a:effectLst/>
                <a:uLnTx/>
                <a:uFillTx/>
                <a:latin typeface="Segoe UI Semibold"/>
                <a:ea typeface="+mn-ea"/>
                <a:cs typeface="+mn-cs"/>
              </a:rPr>
              <a:t>Intune</a:t>
            </a:r>
          </a:p>
        </p:txBody>
      </p:sp>
      <p:sp>
        <p:nvSpPr>
          <p:cNvPr id="22" name="Freeform: Shape 21">
            <a:extLst>
              <a:ext uri="{FF2B5EF4-FFF2-40B4-BE49-F238E27FC236}">
                <a16:creationId xmlns:a16="http://schemas.microsoft.com/office/drawing/2014/main" id="{C95FE0E6-BD4D-4341-ACBA-E81F19A696DC}"/>
              </a:ext>
            </a:extLst>
          </p:cNvPr>
          <p:cNvSpPr/>
          <p:nvPr/>
        </p:nvSpPr>
        <p:spPr>
          <a:xfrm>
            <a:off x="500595" y="2442760"/>
            <a:ext cx="2552205" cy="2762840"/>
          </a:xfrm>
          <a:custGeom>
            <a:avLst/>
            <a:gdLst>
              <a:gd name="connsiteX0" fmla="*/ 0 w 1779910"/>
              <a:gd name="connsiteY0" fmla="*/ 0 h 2978216"/>
              <a:gd name="connsiteX1" fmla="*/ 1779910 w 1779910"/>
              <a:gd name="connsiteY1" fmla="*/ 0 h 2978216"/>
              <a:gd name="connsiteX2" fmla="*/ 1779910 w 1779910"/>
              <a:gd name="connsiteY2" fmla="*/ 2978216 h 2978216"/>
              <a:gd name="connsiteX3" fmla="*/ 0 w 1779910"/>
              <a:gd name="connsiteY3" fmla="*/ 2978216 h 2978216"/>
              <a:gd name="connsiteX4" fmla="*/ 0 w 1779910"/>
              <a:gd name="connsiteY4" fmla="*/ 0 h 297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910" h="2978216">
                <a:moveTo>
                  <a:pt x="0" y="0"/>
                </a:moveTo>
                <a:lnTo>
                  <a:pt x="1779910" y="0"/>
                </a:lnTo>
                <a:lnTo>
                  <a:pt x="1779910" y="2978216"/>
                </a:lnTo>
                <a:lnTo>
                  <a:pt x="0" y="2978216"/>
                </a:lnTo>
                <a:lnTo>
                  <a:pt x="0" y="0"/>
                </a:lnTo>
                <a:close/>
              </a:path>
            </a:pathLst>
          </a:custGeom>
          <a:noFill/>
          <a:ln>
            <a:noFill/>
          </a:ln>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Proper errors</a:t>
            </a:r>
          </a:p>
          <a:p>
            <a:pPr marL="285750" marR="0" lvl="1" indent="-285750" algn="l" defTabSz="697189" rtl="0" eaLnBrk="1" fontAlgn="auto" latinLnBrk="0" hangingPunct="1">
              <a:lnSpc>
                <a:spcPct val="100000"/>
              </a:lnSpc>
              <a:spcBef>
                <a:spcPts val="1372"/>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Clear</a:t>
            </a:r>
          </a:p>
          <a:p>
            <a:pPr marL="285750" marR="0" lvl="1" indent="-285750" algn="l" defTabSz="697189" rtl="0" eaLnBrk="1" fontAlgn="auto" latinLnBrk="0" hangingPunct="1">
              <a:lnSpc>
                <a:spcPct val="100000"/>
              </a:lnSpc>
              <a:spcBef>
                <a:spcPts val="1372"/>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Timely</a:t>
            </a:r>
          </a:p>
          <a:p>
            <a:pPr marL="285750" marR="0" lvl="1" indent="-285750" algn="l" defTabSz="697189" rtl="0" eaLnBrk="1" fontAlgn="auto" latinLnBrk="0" hangingPunct="1">
              <a:lnSpc>
                <a:spcPct val="100000"/>
              </a:lnSpc>
              <a:spcBef>
                <a:spcPts val="1372"/>
              </a:spcBef>
              <a:spcAft>
                <a:spcPts val="0"/>
              </a:spcAft>
              <a:buClrTx/>
              <a:buSzTx/>
              <a:buFont typeface="Arial" panose="020B0604020202020204" pitchFamily="34" charset="0"/>
              <a:buChar char="•"/>
              <a:tabLst/>
              <a:defRPr/>
            </a:pPr>
            <a:r>
              <a:rPr lang="en-US" dirty="0">
                <a:solidFill>
                  <a:srgbClr val="000000"/>
                </a:solidFill>
                <a:latin typeface="Segoe UI"/>
              </a:rPr>
              <a:t>Central</a:t>
            </a: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Connectivity validation</a:t>
            </a:r>
          </a:p>
          <a:p>
            <a:pPr marL="0" marR="0" lvl="1" indent="0" algn="l" defTabSz="697189" rtl="0" eaLnBrk="1" fontAlgn="auto" latinLnBrk="0" hangingPunct="1">
              <a:lnSpc>
                <a:spcPct val="100000"/>
              </a:lnSpc>
              <a:spcBef>
                <a:spcPts val="1372"/>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23" name="Freeform: Shape 22">
            <a:extLst>
              <a:ext uri="{FF2B5EF4-FFF2-40B4-BE49-F238E27FC236}">
                <a16:creationId xmlns:a16="http://schemas.microsoft.com/office/drawing/2014/main" id="{1C826179-A6B0-479B-A96D-E45912F55B97}"/>
              </a:ext>
            </a:extLst>
          </p:cNvPr>
          <p:cNvSpPr/>
          <p:nvPr/>
        </p:nvSpPr>
        <p:spPr>
          <a:xfrm>
            <a:off x="6095923" y="2451920"/>
            <a:ext cx="5194605" cy="2762840"/>
          </a:xfrm>
          <a:custGeom>
            <a:avLst/>
            <a:gdLst>
              <a:gd name="connsiteX0" fmla="*/ 0 w 1779910"/>
              <a:gd name="connsiteY0" fmla="*/ 0 h 2978216"/>
              <a:gd name="connsiteX1" fmla="*/ 1779910 w 1779910"/>
              <a:gd name="connsiteY1" fmla="*/ 0 h 2978216"/>
              <a:gd name="connsiteX2" fmla="*/ 1779910 w 1779910"/>
              <a:gd name="connsiteY2" fmla="*/ 2978216 h 2978216"/>
              <a:gd name="connsiteX3" fmla="*/ 0 w 1779910"/>
              <a:gd name="connsiteY3" fmla="*/ 2978216 h 2978216"/>
              <a:gd name="connsiteX4" fmla="*/ 0 w 1779910"/>
              <a:gd name="connsiteY4" fmla="*/ 0 h 297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910" h="2978216">
                <a:moveTo>
                  <a:pt x="0" y="0"/>
                </a:moveTo>
                <a:lnTo>
                  <a:pt x="1779910" y="0"/>
                </a:lnTo>
                <a:lnTo>
                  <a:pt x="1779910" y="2978216"/>
                </a:lnTo>
                <a:lnTo>
                  <a:pt x="0" y="2978216"/>
                </a:lnTo>
                <a:lnTo>
                  <a:pt x="0" y="0"/>
                </a:lnTo>
                <a:close/>
              </a:path>
            </a:pathLst>
          </a:custGeom>
          <a:noFill/>
          <a:ln>
            <a:noFill/>
          </a:ln>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Troubleshooting</a:t>
            </a:r>
          </a:p>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Monitoring</a:t>
            </a:r>
          </a:p>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Reporting</a:t>
            </a:r>
          </a:p>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Remote log collection</a:t>
            </a:r>
          </a:p>
          <a:p>
            <a:pPr marL="0" marR="0" lvl="1" indent="0" algn="l" defTabSz="697189" rtl="0" eaLnBrk="1" fontAlgn="auto" latinLnBrk="0" hangingPunct="1">
              <a:lnSpc>
                <a:spcPct val="100000"/>
              </a:lnSpc>
              <a:spcBef>
                <a:spcPts val="1372"/>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Configuration validation</a:t>
            </a:r>
          </a:p>
        </p:txBody>
      </p:sp>
    </p:spTree>
    <p:extLst>
      <p:ext uri="{BB962C8B-B14F-4D97-AF65-F5344CB8AC3E}">
        <p14:creationId xmlns:p14="http://schemas.microsoft.com/office/powerpoint/2010/main" val="77659860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6158617" cy="5032147"/>
          </a:xfrm>
        </p:spPr>
        <p:txBody>
          <a:bodyPr/>
          <a:lstStyle/>
          <a:p>
            <a:pPr marL="457200" indent="-457200">
              <a:spcBef>
                <a:spcPts val="600"/>
              </a:spcBef>
              <a:buFont typeface="Arial" panose="020B0604020202020204" pitchFamily="34" charset="0"/>
              <a:buChar char="•"/>
            </a:pPr>
            <a:r>
              <a:rPr lang="en-US" sz="2000"/>
              <a:t>Requires Windows 10 1903</a:t>
            </a:r>
          </a:p>
          <a:p>
            <a:pPr marL="681297" lvl="1" indent="-457200">
              <a:spcBef>
                <a:spcPts val="600"/>
              </a:spcBef>
              <a:buFont typeface="Arial" panose="020B0604020202020204" pitchFamily="34" charset="0"/>
              <a:buChar char="•"/>
            </a:pPr>
            <a:r>
              <a:rPr lang="en-US" sz="1600"/>
              <a:t>Enhancement to </a:t>
            </a:r>
            <a:r>
              <a:rPr lang="en-US" sz="1600" err="1"/>
              <a:t>DiagnosticLog</a:t>
            </a:r>
            <a:r>
              <a:rPr lang="en-US" sz="1600"/>
              <a:t> CSP</a:t>
            </a:r>
          </a:p>
          <a:p>
            <a:pPr marL="681297" lvl="1" indent="-457200">
              <a:spcBef>
                <a:spcPts val="600"/>
              </a:spcBef>
              <a:buFont typeface="Arial" panose="020B0604020202020204" pitchFamily="34" charset="0"/>
              <a:buChar char="•"/>
            </a:pPr>
            <a:r>
              <a:rPr lang="en-US" sz="1600"/>
              <a:t>Device must be enrolled (obviously)</a:t>
            </a:r>
          </a:p>
          <a:p>
            <a:pPr marL="681297" lvl="1" indent="-457200">
              <a:spcBef>
                <a:spcPts val="600"/>
              </a:spcBef>
              <a:buFont typeface="Arial" panose="020B0604020202020204" pitchFamily="34" charset="0"/>
              <a:buChar char="•"/>
            </a:pPr>
            <a:endParaRPr lang="en-US" sz="1600"/>
          </a:p>
          <a:p>
            <a:pPr marL="457200" indent="-457200">
              <a:spcBef>
                <a:spcPts val="600"/>
              </a:spcBef>
              <a:buFont typeface="Arial" panose="020B0604020202020204" pitchFamily="34" charset="0"/>
              <a:buChar char="•"/>
            </a:pPr>
            <a:r>
              <a:rPr lang="en-US" sz="2000"/>
              <a:t>On-demand collection</a:t>
            </a:r>
          </a:p>
          <a:p>
            <a:pPr marL="905393" lvl="2" indent="-457200">
              <a:spcBef>
                <a:spcPts val="600"/>
              </a:spcBef>
              <a:buFont typeface="Arial" panose="020B0604020202020204" pitchFamily="34" charset="0"/>
              <a:buChar char="•"/>
            </a:pPr>
            <a:r>
              <a:rPr lang="en-US" sz="1600"/>
              <a:t>Run commands</a:t>
            </a:r>
          </a:p>
          <a:p>
            <a:pPr marL="905393" lvl="2" indent="-457200">
              <a:spcBef>
                <a:spcPts val="600"/>
              </a:spcBef>
              <a:buFont typeface="Arial" panose="020B0604020202020204" pitchFamily="34" charset="0"/>
              <a:buChar char="•"/>
            </a:pPr>
            <a:r>
              <a:rPr lang="en-US" sz="1600"/>
              <a:t>Collect results, logs, events</a:t>
            </a:r>
          </a:p>
          <a:p>
            <a:pPr marL="905393" lvl="2" indent="-457200">
              <a:spcBef>
                <a:spcPts val="600"/>
              </a:spcBef>
              <a:buFont typeface="Arial" panose="020B0604020202020204" pitchFamily="34" charset="0"/>
              <a:buChar char="•"/>
            </a:pPr>
            <a:r>
              <a:rPr lang="en-US" sz="1600"/>
              <a:t>Upload to a specified URL</a:t>
            </a:r>
          </a:p>
          <a:p>
            <a:pPr marL="905393" lvl="2" indent="-457200">
              <a:spcBef>
                <a:spcPts val="600"/>
              </a:spcBef>
              <a:buFont typeface="Arial" panose="020B0604020202020204" pitchFamily="34" charset="0"/>
              <a:buChar char="•"/>
            </a:pPr>
            <a:r>
              <a:rPr lang="en-US" sz="1600"/>
              <a:t>Analyze offline</a:t>
            </a:r>
          </a:p>
          <a:p>
            <a:pPr marL="457200"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000"/>
              <a:t>Working to integrate into Intune</a:t>
            </a:r>
            <a:br>
              <a:rPr lang="en-US" sz="2000"/>
            </a:br>
            <a:endParaRPr lang="en-US" sz="2000"/>
          </a:p>
          <a:p>
            <a:pPr marL="457200" indent="-457200">
              <a:spcBef>
                <a:spcPts val="600"/>
              </a:spcBef>
              <a:buFont typeface="Arial" panose="020B0604020202020204" pitchFamily="34" charset="0"/>
              <a:buChar char="•"/>
            </a:pPr>
            <a:r>
              <a:rPr lang="en-US" sz="2000"/>
              <a:t>For more info on trying this out:</a:t>
            </a:r>
            <a:br>
              <a:rPr lang="en-US" sz="2000"/>
            </a:br>
            <a:r>
              <a:rPr lang="en-US" sz="1800">
                <a:hlinkClick r:id="rId3"/>
              </a:rPr>
              <a:t>https://oliverkieselbach.com/2019/04/23/on-demand-windows-diagnostic-logs-via-intune/</a:t>
            </a:r>
            <a:endParaRPr lang="en-US" sz="2000"/>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Remote Log Collection via Intune</a:t>
            </a:r>
            <a:br>
              <a:rPr lang="en-US"/>
            </a:br>
            <a:endParaRPr lang="en-US"/>
          </a:p>
        </p:txBody>
      </p:sp>
      <p:pic>
        <p:nvPicPr>
          <p:cNvPr id="6" name="Picture 5">
            <a:extLst>
              <a:ext uri="{FF2B5EF4-FFF2-40B4-BE49-F238E27FC236}">
                <a16:creationId xmlns:a16="http://schemas.microsoft.com/office/drawing/2014/main" id="{33BBD7F5-2DD2-45C5-9475-7D2AD3A82B7C}"/>
              </a:ext>
            </a:extLst>
          </p:cNvPr>
          <p:cNvPicPr>
            <a:picLocks noChangeAspect="1"/>
          </p:cNvPicPr>
          <p:nvPr/>
        </p:nvPicPr>
        <p:blipFill rotWithShape="1">
          <a:blip r:embed="rId4"/>
          <a:srcRect l="37323" r="24823" b="24400"/>
          <a:stretch/>
        </p:blipFill>
        <p:spPr>
          <a:xfrm>
            <a:off x="6588000" y="1498507"/>
            <a:ext cx="5604000" cy="5349707"/>
          </a:xfrm>
          <a:prstGeom prst="rect">
            <a:avLst/>
          </a:prstGeom>
        </p:spPr>
      </p:pic>
    </p:spTree>
    <p:extLst>
      <p:ext uri="{BB962C8B-B14F-4D97-AF65-F5344CB8AC3E}">
        <p14:creationId xmlns:p14="http://schemas.microsoft.com/office/powerpoint/2010/main" val="374174287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5467417" cy="3539430"/>
          </a:xfrm>
        </p:spPr>
        <p:txBody>
          <a:bodyPr/>
          <a:lstStyle/>
          <a:p>
            <a:pPr marL="457200" indent="-457200">
              <a:spcBef>
                <a:spcPts val="600"/>
              </a:spcBef>
              <a:buFont typeface="Arial" panose="020B0604020202020204" pitchFamily="34" charset="0"/>
              <a:buChar char="•"/>
            </a:pPr>
            <a:r>
              <a:rPr lang="en-US" sz="2000"/>
              <a:t>Intune portal page</a:t>
            </a:r>
          </a:p>
          <a:p>
            <a:pPr marL="905393" lvl="2" indent="-457200">
              <a:spcBef>
                <a:spcPts val="600"/>
              </a:spcBef>
              <a:buFont typeface="Arial" panose="020B0604020202020204" pitchFamily="34" charset="0"/>
              <a:buChar char="•"/>
            </a:pPr>
            <a:r>
              <a:rPr lang="en-US" sz="1600">
                <a:hlinkClick r:id="rId3"/>
              </a:rPr>
              <a:t>https://aka.ms/intunetroubleshooting</a:t>
            </a:r>
            <a:endParaRPr lang="en-US" sz="1600"/>
          </a:p>
          <a:p>
            <a:pPr lvl="1">
              <a:spcBef>
                <a:spcPts val="600"/>
              </a:spcBef>
            </a:pPr>
            <a:endParaRPr lang="en-US" sz="1600"/>
          </a:p>
          <a:p>
            <a:pPr marL="457200" indent="-457200">
              <a:spcBef>
                <a:spcPts val="600"/>
              </a:spcBef>
              <a:buFont typeface="Arial" panose="020B0604020202020204" pitchFamily="34" charset="0"/>
              <a:buChar char="•"/>
            </a:pPr>
            <a:r>
              <a:rPr lang="en-US" sz="2000"/>
              <a:t>Displays information focused around a particular user</a:t>
            </a:r>
          </a:p>
          <a:p>
            <a:pPr marL="905393" lvl="2" indent="-457200">
              <a:spcBef>
                <a:spcPts val="600"/>
              </a:spcBef>
              <a:buFont typeface="Arial" panose="020B0604020202020204" pitchFamily="34" charset="0"/>
              <a:buChar char="•"/>
            </a:pPr>
            <a:r>
              <a:rPr lang="en-US" sz="1600"/>
              <a:t>See info about assignments, devices, enrollment failures, etc.</a:t>
            </a:r>
          </a:p>
          <a:p>
            <a:pPr marL="457200"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000"/>
              <a:t>For more info:</a:t>
            </a:r>
            <a:br>
              <a:rPr lang="en-US" sz="2000"/>
            </a:br>
            <a:r>
              <a:rPr lang="en-US" sz="1800">
                <a:hlinkClick r:id="rId4"/>
              </a:rPr>
              <a:t>https://docs.microsoft.com/en-us/intune/help-desk-operators</a:t>
            </a:r>
            <a:endParaRPr lang="en-US" sz="2000"/>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Microsoft Intune // </a:t>
            </a:r>
            <a:r>
              <a:rPr lang="en-US" sz="2800">
                <a:solidFill>
                  <a:schemeClr val="accent1"/>
                </a:solidFill>
              </a:rPr>
              <a:t>Troubleshooting Pane</a:t>
            </a:r>
            <a:br>
              <a:rPr lang="en-US"/>
            </a:br>
            <a:endParaRPr lang="en-US"/>
          </a:p>
        </p:txBody>
      </p:sp>
      <p:pic>
        <p:nvPicPr>
          <p:cNvPr id="7" name="Picture 6">
            <a:extLst>
              <a:ext uri="{FF2B5EF4-FFF2-40B4-BE49-F238E27FC236}">
                <a16:creationId xmlns:a16="http://schemas.microsoft.com/office/drawing/2014/main" id="{643AF8F6-5974-42EC-B9BA-9FDA13BD547F}"/>
              </a:ext>
            </a:extLst>
          </p:cNvPr>
          <p:cNvPicPr>
            <a:picLocks noChangeAspect="1"/>
          </p:cNvPicPr>
          <p:nvPr/>
        </p:nvPicPr>
        <p:blipFill rotWithShape="1">
          <a:blip r:embed="rId5"/>
          <a:srcRect l="18324" t="14384"/>
          <a:stretch/>
        </p:blipFill>
        <p:spPr>
          <a:xfrm>
            <a:off x="6016452" y="1843200"/>
            <a:ext cx="6175548" cy="4114800"/>
          </a:xfrm>
          <a:prstGeom prst="rect">
            <a:avLst/>
          </a:prstGeom>
          <a:ln>
            <a:solidFill>
              <a:schemeClr val="tx1"/>
            </a:solidFill>
          </a:ln>
        </p:spPr>
      </p:pic>
    </p:spTree>
    <p:extLst>
      <p:ext uri="{BB962C8B-B14F-4D97-AF65-F5344CB8AC3E}">
        <p14:creationId xmlns:p14="http://schemas.microsoft.com/office/powerpoint/2010/main" val="167543419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5467417" cy="3231654"/>
          </a:xfrm>
        </p:spPr>
        <p:txBody>
          <a:bodyPr/>
          <a:lstStyle/>
          <a:p>
            <a:pPr marL="457200" indent="-457200">
              <a:spcBef>
                <a:spcPts val="600"/>
              </a:spcBef>
              <a:buFont typeface="Arial" panose="020B0604020202020204" pitchFamily="34" charset="0"/>
              <a:buChar char="•"/>
            </a:pPr>
            <a:r>
              <a:rPr lang="en-US" sz="2000"/>
              <a:t>Intune portal page</a:t>
            </a:r>
          </a:p>
          <a:p>
            <a:pPr marL="905393" lvl="2" indent="-457200">
              <a:spcBef>
                <a:spcPts val="600"/>
              </a:spcBef>
              <a:buFont typeface="Arial" panose="020B0604020202020204" pitchFamily="34" charset="0"/>
              <a:buChar char="•"/>
            </a:pPr>
            <a:r>
              <a:rPr lang="en-US" sz="1600"/>
              <a:t>Navigate to Intune -&gt; Client apps -&gt; App install status</a:t>
            </a:r>
          </a:p>
          <a:p>
            <a:pPr lvl="1">
              <a:spcBef>
                <a:spcPts val="600"/>
              </a:spcBef>
            </a:pPr>
            <a:endParaRPr lang="en-US" sz="1600"/>
          </a:p>
          <a:p>
            <a:pPr marL="457200" indent="-457200">
              <a:spcBef>
                <a:spcPts val="600"/>
              </a:spcBef>
              <a:buFont typeface="Arial" panose="020B0604020202020204" pitchFamily="34" charset="0"/>
              <a:buChar char="•"/>
            </a:pPr>
            <a:r>
              <a:rPr lang="en-US" sz="2000"/>
              <a:t>Displays information about deployed apps</a:t>
            </a:r>
          </a:p>
          <a:p>
            <a:pPr marL="905393" lvl="2" indent="-457200">
              <a:spcBef>
                <a:spcPts val="600"/>
              </a:spcBef>
              <a:buFont typeface="Arial" panose="020B0604020202020204" pitchFamily="34" charset="0"/>
              <a:buChar char="•"/>
            </a:pPr>
            <a:r>
              <a:rPr lang="en-US" sz="1600"/>
              <a:t>Drill into app-specific details</a:t>
            </a:r>
          </a:p>
          <a:p>
            <a:pPr marL="457200"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000"/>
              <a:t>For more info:</a:t>
            </a:r>
            <a:br>
              <a:rPr lang="en-US" sz="2000"/>
            </a:br>
            <a:r>
              <a:rPr lang="en-US" sz="1800">
                <a:hlinkClick r:id="rId3"/>
              </a:rPr>
              <a:t>https://docs.microsoft.com/en-us/intune/apps-monitor#device-and-user-status-graphs</a:t>
            </a:r>
            <a:endParaRPr lang="en-US" sz="2000"/>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Microsoft Intune // </a:t>
            </a:r>
            <a:r>
              <a:rPr lang="en-US" sz="2800">
                <a:solidFill>
                  <a:schemeClr val="accent1"/>
                </a:solidFill>
              </a:rPr>
              <a:t>App Install Status Pane</a:t>
            </a:r>
            <a:br>
              <a:rPr lang="en-US"/>
            </a:br>
            <a:endParaRPr lang="en-US"/>
          </a:p>
        </p:txBody>
      </p:sp>
      <p:pic>
        <p:nvPicPr>
          <p:cNvPr id="5" name="Picture 4">
            <a:extLst>
              <a:ext uri="{FF2B5EF4-FFF2-40B4-BE49-F238E27FC236}">
                <a16:creationId xmlns:a16="http://schemas.microsoft.com/office/drawing/2014/main" id="{5971A4DD-B3E2-456D-93E8-EA197B2F19FE}"/>
              </a:ext>
            </a:extLst>
          </p:cNvPr>
          <p:cNvPicPr>
            <a:picLocks noChangeAspect="1"/>
          </p:cNvPicPr>
          <p:nvPr/>
        </p:nvPicPr>
        <p:blipFill rotWithShape="1">
          <a:blip r:embed="rId4"/>
          <a:srcRect l="18319" t="14048"/>
          <a:stretch/>
        </p:blipFill>
        <p:spPr>
          <a:xfrm>
            <a:off x="6516236" y="1498508"/>
            <a:ext cx="5675764" cy="3796393"/>
          </a:xfrm>
          <a:prstGeom prst="rect">
            <a:avLst/>
          </a:prstGeom>
          <a:ln>
            <a:solidFill>
              <a:schemeClr val="tx1"/>
            </a:solidFill>
          </a:ln>
        </p:spPr>
      </p:pic>
      <p:pic>
        <p:nvPicPr>
          <p:cNvPr id="6" name="Picture 5">
            <a:extLst>
              <a:ext uri="{FF2B5EF4-FFF2-40B4-BE49-F238E27FC236}">
                <a16:creationId xmlns:a16="http://schemas.microsoft.com/office/drawing/2014/main" id="{D845B75E-4C93-474E-9A22-6683DA4D18F2}"/>
              </a:ext>
            </a:extLst>
          </p:cNvPr>
          <p:cNvPicPr>
            <a:picLocks noChangeAspect="1"/>
          </p:cNvPicPr>
          <p:nvPr/>
        </p:nvPicPr>
        <p:blipFill rotWithShape="1">
          <a:blip r:embed="rId5"/>
          <a:srcRect l="18243" t="14524" r="713"/>
          <a:stretch/>
        </p:blipFill>
        <p:spPr>
          <a:xfrm>
            <a:off x="6999648" y="3796392"/>
            <a:ext cx="5192352" cy="3480961"/>
          </a:xfrm>
          <a:prstGeom prst="rect">
            <a:avLst/>
          </a:prstGeom>
          <a:ln>
            <a:solidFill>
              <a:schemeClr val="tx1"/>
            </a:solidFill>
          </a:ln>
        </p:spPr>
      </p:pic>
    </p:spTree>
    <p:extLst>
      <p:ext uri="{BB962C8B-B14F-4D97-AF65-F5344CB8AC3E}">
        <p14:creationId xmlns:p14="http://schemas.microsoft.com/office/powerpoint/2010/main" val="17072437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5467417" cy="3231654"/>
          </a:xfrm>
        </p:spPr>
        <p:txBody>
          <a:bodyPr/>
          <a:lstStyle/>
          <a:p>
            <a:pPr marL="457200" indent="-457200">
              <a:spcBef>
                <a:spcPts val="600"/>
              </a:spcBef>
              <a:buFont typeface="Arial" panose="020B0604020202020204" pitchFamily="34" charset="0"/>
              <a:buChar char="•"/>
            </a:pPr>
            <a:r>
              <a:rPr lang="en-US" sz="2000"/>
              <a:t>Intune portal page</a:t>
            </a:r>
          </a:p>
          <a:p>
            <a:pPr marL="905393" lvl="2" indent="-457200">
              <a:spcBef>
                <a:spcPts val="600"/>
              </a:spcBef>
              <a:buFont typeface="Arial" panose="020B0604020202020204" pitchFamily="34" charset="0"/>
              <a:buChar char="•"/>
            </a:pPr>
            <a:r>
              <a:rPr lang="en-US" sz="1600"/>
              <a:t>Navigate to Intune -&gt; Devices -&gt; All Devices, choose specific device, select Managed Apps</a:t>
            </a:r>
          </a:p>
          <a:p>
            <a:pPr lvl="1">
              <a:spcBef>
                <a:spcPts val="600"/>
              </a:spcBef>
            </a:pPr>
            <a:endParaRPr lang="en-US" sz="1600"/>
          </a:p>
          <a:p>
            <a:pPr marL="457200" indent="-457200">
              <a:spcBef>
                <a:spcPts val="600"/>
              </a:spcBef>
              <a:buFont typeface="Arial" panose="020B0604020202020204" pitchFamily="34" charset="0"/>
              <a:buChar char="•"/>
            </a:pPr>
            <a:r>
              <a:rPr lang="en-US" sz="2000"/>
              <a:t>Displays all device-targeted apps</a:t>
            </a:r>
          </a:p>
          <a:p>
            <a:pPr marL="905393" lvl="2" indent="-457200">
              <a:spcBef>
                <a:spcPts val="600"/>
              </a:spcBef>
              <a:buFont typeface="Arial" panose="020B0604020202020204" pitchFamily="34" charset="0"/>
              <a:buChar char="•"/>
            </a:pPr>
            <a:r>
              <a:rPr lang="en-US" sz="1600"/>
              <a:t>See status, drill into details</a:t>
            </a:r>
          </a:p>
          <a:p>
            <a:pPr marL="457200"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000"/>
              <a:t>For more info:</a:t>
            </a:r>
            <a:br>
              <a:rPr lang="en-US" sz="2000"/>
            </a:br>
            <a:r>
              <a:rPr lang="en-US" sz="1800">
                <a:hlinkClick r:id="rId2"/>
              </a:rPr>
              <a:t>https://docs.microsoft.com/en-us/intune/help-desk-operators</a:t>
            </a:r>
            <a:endParaRPr lang="en-US" sz="2000"/>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Microsoft Intune // </a:t>
            </a:r>
            <a:r>
              <a:rPr lang="en-US" sz="2800">
                <a:solidFill>
                  <a:schemeClr val="accent1"/>
                </a:solidFill>
              </a:rPr>
              <a:t>Device Managed Apps Pane</a:t>
            </a:r>
            <a:br>
              <a:rPr lang="en-US"/>
            </a:br>
            <a:endParaRPr lang="en-US"/>
          </a:p>
        </p:txBody>
      </p:sp>
      <p:pic>
        <p:nvPicPr>
          <p:cNvPr id="2" name="Picture 1">
            <a:extLst>
              <a:ext uri="{FF2B5EF4-FFF2-40B4-BE49-F238E27FC236}">
                <a16:creationId xmlns:a16="http://schemas.microsoft.com/office/drawing/2014/main" id="{EBCB8F43-55FA-44B4-9779-35920E80F182}"/>
              </a:ext>
            </a:extLst>
          </p:cNvPr>
          <p:cNvPicPr>
            <a:picLocks noChangeAspect="1"/>
          </p:cNvPicPr>
          <p:nvPr/>
        </p:nvPicPr>
        <p:blipFill rotWithShape="1">
          <a:blip r:embed="rId3"/>
          <a:srcRect l="18470" t="14166" r="6388" b="23334"/>
          <a:stretch/>
        </p:blipFill>
        <p:spPr>
          <a:xfrm>
            <a:off x="5984250" y="1498508"/>
            <a:ext cx="6207750" cy="3282043"/>
          </a:xfrm>
          <a:prstGeom prst="rect">
            <a:avLst/>
          </a:prstGeom>
          <a:ln>
            <a:solidFill>
              <a:schemeClr val="tx1"/>
            </a:solidFill>
          </a:ln>
        </p:spPr>
      </p:pic>
    </p:spTree>
    <p:extLst>
      <p:ext uri="{BB962C8B-B14F-4D97-AF65-F5344CB8AC3E}">
        <p14:creationId xmlns:p14="http://schemas.microsoft.com/office/powerpoint/2010/main" val="145987864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179F88-6560-484F-8EBB-9205F5A62AE9}"/>
              </a:ext>
            </a:extLst>
          </p:cNvPr>
          <p:cNvSpPr>
            <a:spLocks noGrp="1"/>
          </p:cNvSpPr>
          <p:nvPr>
            <p:ph type="body" sz="quarter" idx="10"/>
          </p:nvPr>
        </p:nvSpPr>
        <p:spPr>
          <a:xfrm>
            <a:off x="429383" y="1498508"/>
            <a:ext cx="6158617" cy="4001095"/>
          </a:xfrm>
        </p:spPr>
        <p:txBody>
          <a:bodyPr/>
          <a:lstStyle/>
          <a:p>
            <a:pPr marL="457200" indent="-457200">
              <a:spcBef>
                <a:spcPts val="600"/>
              </a:spcBef>
              <a:buFont typeface="Arial" panose="020B0604020202020204" pitchFamily="34" charset="0"/>
              <a:buChar char="•"/>
            </a:pPr>
            <a:r>
              <a:rPr lang="en-US" sz="2000"/>
              <a:t>Intune Management Extension capability</a:t>
            </a:r>
          </a:p>
          <a:p>
            <a:pPr marL="681297" lvl="1" indent="-457200">
              <a:spcBef>
                <a:spcPts val="600"/>
              </a:spcBef>
              <a:buFont typeface="Arial" panose="020B0604020202020204" pitchFamily="34" charset="0"/>
              <a:buChar char="•"/>
            </a:pPr>
            <a:endParaRPr lang="en-US" sz="1600"/>
          </a:p>
          <a:p>
            <a:pPr marL="457200" indent="-457200">
              <a:spcBef>
                <a:spcPts val="600"/>
              </a:spcBef>
              <a:buFont typeface="Arial" panose="020B0604020202020204" pitchFamily="34" charset="0"/>
              <a:buChar char="•"/>
            </a:pPr>
            <a:r>
              <a:rPr lang="en-US" sz="2000"/>
              <a:t>On-demand collection</a:t>
            </a:r>
          </a:p>
          <a:p>
            <a:pPr marL="905393" lvl="2" indent="-457200">
              <a:spcBef>
                <a:spcPts val="600"/>
              </a:spcBef>
              <a:buFont typeface="Arial" panose="020B0604020202020204" pitchFamily="34" charset="0"/>
              <a:buChar char="•"/>
            </a:pPr>
            <a:r>
              <a:rPr lang="en-US" sz="1600"/>
              <a:t>Specify file paths (up to 25 files, 60MB max)</a:t>
            </a:r>
          </a:p>
          <a:p>
            <a:pPr marL="905393" lvl="2" indent="-457200">
              <a:spcBef>
                <a:spcPts val="600"/>
              </a:spcBef>
              <a:buFont typeface="Arial" panose="020B0604020202020204" pitchFamily="34" charset="0"/>
              <a:buChar char="•"/>
            </a:pPr>
            <a:r>
              <a:rPr lang="en-US" sz="1600"/>
              <a:t>Files are uploaded to Intune and stored</a:t>
            </a:r>
          </a:p>
          <a:p>
            <a:pPr marL="905393" lvl="2" indent="-457200">
              <a:spcBef>
                <a:spcPts val="600"/>
              </a:spcBef>
              <a:buFont typeface="Arial" panose="020B0604020202020204" pitchFamily="34" charset="0"/>
              <a:buChar char="•"/>
            </a:pPr>
            <a:r>
              <a:rPr lang="en-US" sz="1600"/>
              <a:t>Notified when collection is complete (two hours or less)</a:t>
            </a:r>
          </a:p>
          <a:p>
            <a:pPr marL="457200" indent="-457200">
              <a:spcBef>
                <a:spcPts val="600"/>
              </a:spcBef>
              <a:buFont typeface="Arial" panose="020B0604020202020204" pitchFamily="34" charset="0"/>
              <a:buChar char="•"/>
            </a:pPr>
            <a:endParaRPr lang="en-US" sz="2000"/>
          </a:p>
          <a:p>
            <a:pPr marL="457200" indent="-457200">
              <a:spcBef>
                <a:spcPts val="600"/>
              </a:spcBef>
              <a:buFont typeface="Arial" panose="020B0604020202020204" pitchFamily="34" charset="0"/>
              <a:buChar char="•"/>
            </a:pPr>
            <a:r>
              <a:rPr lang="en-US" sz="2000"/>
              <a:t>Working to integrate into Intune</a:t>
            </a:r>
            <a:br>
              <a:rPr lang="en-US" sz="2000"/>
            </a:br>
            <a:endParaRPr lang="en-US" sz="2000"/>
          </a:p>
          <a:p>
            <a:pPr marL="457200" indent="-457200">
              <a:spcBef>
                <a:spcPts val="600"/>
              </a:spcBef>
              <a:buFont typeface="Arial" panose="020B0604020202020204" pitchFamily="34" charset="0"/>
              <a:buChar char="•"/>
            </a:pPr>
            <a:r>
              <a:rPr lang="en-US" sz="2000"/>
              <a:t>For more info:</a:t>
            </a:r>
            <a:br>
              <a:rPr lang="en-US" sz="2000"/>
            </a:br>
            <a:r>
              <a:rPr lang="en-US" sz="1800">
                <a:hlinkClick r:id="rId2"/>
              </a:rPr>
              <a:t>https://docs.microsoft.com/en-us/intune/troubleshoot-app-install</a:t>
            </a:r>
            <a:endParaRPr lang="en-US" sz="2000"/>
          </a:p>
        </p:txBody>
      </p:sp>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Microsoft Intune // </a:t>
            </a:r>
            <a:r>
              <a:rPr lang="en-US" sz="2800">
                <a:solidFill>
                  <a:schemeClr val="accent1"/>
                </a:solidFill>
              </a:rPr>
              <a:t>Win32 App Log Collection</a:t>
            </a:r>
            <a:br>
              <a:rPr lang="en-US"/>
            </a:br>
            <a:endParaRPr lang="en-US"/>
          </a:p>
        </p:txBody>
      </p:sp>
      <p:pic>
        <p:nvPicPr>
          <p:cNvPr id="5" name="Picture 4">
            <a:extLst>
              <a:ext uri="{FF2B5EF4-FFF2-40B4-BE49-F238E27FC236}">
                <a16:creationId xmlns:a16="http://schemas.microsoft.com/office/drawing/2014/main" id="{09E2CB3E-87C3-4D35-B7B8-C37B828AEC3C}"/>
              </a:ext>
            </a:extLst>
          </p:cNvPr>
          <p:cNvPicPr>
            <a:picLocks noChangeAspect="1"/>
          </p:cNvPicPr>
          <p:nvPr/>
        </p:nvPicPr>
        <p:blipFill>
          <a:blip r:embed="rId3"/>
          <a:stretch>
            <a:fillRect/>
          </a:stretch>
        </p:blipFill>
        <p:spPr>
          <a:xfrm>
            <a:off x="8488808" y="1498508"/>
            <a:ext cx="3703192" cy="5359492"/>
          </a:xfrm>
          <a:prstGeom prst="rect">
            <a:avLst/>
          </a:prstGeom>
        </p:spPr>
      </p:pic>
    </p:spTree>
    <p:extLst>
      <p:ext uri="{BB962C8B-B14F-4D97-AF65-F5344CB8AC3E}">
        <p14:creationId xmlns:p14="http://schemas.microsoft.com/office/powerpoint/2010/main" val="301309677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FBC5CAE-EE7E-4E85-B66B-98659F49F412}"/>
              </a:ext>
            </a:extLst>
          </p:cNvPr>
          <p:cNvSpPr>
            <a:spLocks noGrp="1"/>
          </p:cNvSpPr>
          <p:nvPr>
            <p:ph type="body" sz="quarter" idx="10"/>
          </p:nvPr>
        </p:nvSpPr>
        <p:spPr>
          <a:xfrm>
            <a:off x="429383" y="2124908"/>
            <a:ext cx="11333080" cy="2338589"/>
          </a:xfrm>
        </p:spPr>
        <p:txBody>
          <a:bodyPr/>
          <a:lstStyle/>
          <a:p>
            <a:pPr marL="457200" indent="-457200">
              <a:buFont typeface="Arial" panose="020B0604020202020204" pitchFamily="34" charset="0"/>
              <a:buChar char="•"/>
            </a:pPr>
            <a:r>
              <a:rPr lang="en-US" dirty="0"/>
              <a:t>The importance of the pre-created Azure AD device object</a:t>
            </a:r>
          </a:p>
          <a:p>
            <a:pPr marL="457200" indent="-457200">
              <a:buFont typeface="Arial" panose="020B0604020202020204" pitchFamily="34" charset="0"/>
              <a:buChar char="•"/>
            </a:pPr>
            <a:r>
              <a:rPr lang="en-US" dirty="0"/>
              <a:t>Multiple device objects with Azure AD and Hybrid Azure AD</a:t>
            </a:r>
          </a:p>
          <a:p>
            <a:pPr marL="457200" indent="-457200">
              <a:buFont typeface="Arial" panose="020B0604020202020204" pitchFamily="34" charset="0"/>
              <a:buChar char="•"/>
            </a:pPr>
            <a:r>
              <a:rPr lang="en-US" dirty="0"/>
              <a:t>Checking device health for grouping and targeting</a:t>
            </a:r>
          </a:p>
          <a:p>
            <a:pPr marL="457200" indent="-457200">
              <a:buFont typeface="Arial" panose="020B0604020202020204" pitchFamily="34" charset="0"/>
              <a:buChar char="•"/>
            </a:pPr>
            <a:r>
              <a:rPr lang="en-US" dirty="0"/>
              <a:t>End of life for a device</a:t>
            </a:r>
          </a:p>
        </p:txBody>
      </p:sp>
      <p:sp>
        <p:nvSpPr>
          <p:cNvPr id="2" name="Title 1">
            <a:extLst>
              <a:ext uri="{FF2B5EF4-FFF2-40B4-BE49-F238E27FC236}">
                <a16:creationId xmlns:a16="http://schemas.microsoft.com/office/drawing/2014/main" id="{62525E1E-500C-4E1D-9420-69D4A06D9592}"/>
              </a:ext>
            </a:extLst>
          </p:cNvPr>
          <p:cNvSpPr>
            <a:spLocks noGrp="1"/>
          </p:cNvSpPr>
          <p:nvPr>
            <p:ph type="title"/>
          </p:nvPr>
        </p:nvSpPr>
        <p:spPr/>
        <p:txBody>
          <a:bodyPr/>
          <a:lstStyle/>
          <a:p>
            <a:r>
              <a:rPr lang="en-US"/>
              <a:t>Windows Autopilot // </a:t>
            </a:r>
            <a:r>
              <a:rPr lang="en-US">
                <a:solidFill>
                  <a:schemeClr val="accent1"/>
                </a:solidFill>
              </a:rPr>
              <a:t>Device lifecycle</a:t>
            </a:r>
            <a:br>
              <a:rPr lang="en-US"/>
            </a:br>
            <a:endParaRPr lang="en-US"/>
          </a:p>
        </p:txBody>
      </p:sp>
    </p:spTree>
    <p:extLst>
      <p:ext uri="{BB962C8B-B14F-4D97-AF65-F5344CB8AC3E}">
        <p14:creationId xmlns:p14="http://schemas.microsoft.com/office/powerpoint/2010/main" val="4516254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Network troubleshooting</a:t>
            </a:r>
            <a:br>
              <a:rPr lang="en-US"/>
            </a:b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5467417" cy="4983416"/>
          </a:xfrm>
        </p:spPr>
        <p:txBody>
          <a:bodyPr/>
          <a:lstStyle/>
          <a:p>
            <a:pPr>
              <a:spcBef>
                <a:spcPts val="600"/>
              </a:spcBef>
            </a:pPr>
            <a:r>
              <a:rPr lang="en-US" sz="2400"/>
              <a:t>Validate the basics</a:t>
            </a:r>
          </a:p>
          <a:p>
            <a:pPr marL="733943" lvl="2" indent="-285750">
              <a:spcBef>
                <a:spcPts val="600"/>
              </a:spcBef>
              <a:buFont typeface="Arial" panose="020B0604020202020204" pitchFamily="34" charset="0"/>
              <a:buChar char="•"/>
              <a:defRPr/>
            </a:pPr>
            <a:r>
              <a:rPr lang="en-US" sz="1800"/>
              <a:t>Firewall and ports</a:t>
            </a:r>
          </a:p>
          <a:p>
            <a:pPr marL="1129490" lvl="3" indent="-457200">
              <a:spcBef>
                <a:spcPts val="600"/>
              </a:spcBef>
              <a:buFont typeface="Arial" panose="020B0604020202020204" pitchFamily="34" charset="0"/>
              <a:buChar char="•"/>
            </a:pPr>
            <a:r>
              <a:rPr lang="fi-FI" sz="1800">
                <a:hlinkClick r:id="rId3">
                  <a:extLst>
                    <a:ext uri="{A12FA001-AC4F-418D-AE19-62706E023703}">
                      <ahyp:hlinkClr xmlns:ahyp="http://schemas.microsoft.com/office/drawing/2018/hyperlinkcolor" val="tx"/>
                    </a:ext>
                  </a:extLst>
                </a:hlinkClick>
              </a:rPr>
              <a:t>https://docs.microsoft.com/en-us/windows/deployment/windows-autopilot/windows-autopilot-requirements-network</a:t>
            </a:r>
            <a:endParaRPr lang="en-US" sz="1800"/>
          </a:p>
          <a:p>
            <a:pPr marL="733943" lvl="2" indent="-285750">
              <a:spcBef>
                <a:spcPts val="600"/>
              </a:spcBef>
              <a:buFont typeface="Arial" panose="020B0604020202020204" pitchFamily="34" charset="0"/>
              <a:buChar char="•"/>
              <a:defRPr/>
            </a:pPr>
            <a:r>
              <a:rPr lang="en-US" sz="1800"/>
              <a:t>Internet Access</a:t>
            </a:r>
          </a:p>
          <a:p>
            <a:pPr marL="1129490" lvl="3" indent="-457200">
              <a:spcBef>
                <a:spcPts val="600"/>
              </a:spcBef>
              <a:spcAft>
                <a:spcPts val="0"/>
              </a:spcAft>
              <a:buFont typeface="Arial" panose="020B0604020202020204" pitchFamily="34" charset="0"/>
              <a:buChar char="•"/>
              <a:defRPr/>
            </a:pPr>
            <a:r>
              <a:rPr lang="en-US" sz="1800"/>
              <a:t>Shift + F10</a:t>
            </a:r>
          </a:p>
          <a:p>
            <a:pPr marL="1129490" lvl="3" indent="-457200">
              <a:spcBef>
                <a:spcPts val="600"/>
              </a:spcBef>
              <a:spcAft>
                <a:spcPts val="0"/>
              </a:spcAft>
              <a:buFont typeface="Arial" panose="020B0604020202020204" pitchFamily="34" charset="0"/>
              <a:buChar char="•"/>
              <a:defRPr/>
            </a:pPr>
            <a:r>
              <a:rPr lang="en-US" sz="1800"/>
              <a:t>Ipconfig</a:t>
            </a:r>
          </a:p>
          <a:p>
            <a:pPr marL="1129490" lvl="3" indent="-457200">
              <a:spcBef>
                <a:spcPts val="600"/>
              </a:spcBef>
              <a:spcAft>
                <a:spcPts val="0"/>
              </a:spcAft>
              <a:buFont typeface="Arial" panose="020B0604020202020204" pitchFamily="34" charset="0"/>
              <a:buChar char="•"/>
              <a:defRPr/>
            </a:pPr>
            <a:r>
              <a:rPr lang="en-US" sz="1800"/>
              <a:t>Open IE check if can access any webpage</a:t>
            </a:r>
          </a:p>
          <a:p>
            <a:pPr marL="905393" lvl="2" indent="-457200">
              <a:spcBef>
                <a:spcPts val="600"/>
              </a:spcBef>
              <a:buFont typeface="Arial" panose="020B0604020202020204" pitchFamily="34" charset="0"/>
              <a:buChar char="•"/>
              <a:defRPr/>
            </a:pPr>
            <a:endParaRPr lang="en-US" sz="1800"/>
          </a:p>
          <a:p>
            <a:pPr marL="733943" lvl="2" indent="-285750">
              <a:spcBef>
                <a:spcPts val="600"/>
              </a:spcBef>
              <a:buFont typeface="Arial" panose="020B0604020202020204" pitchFamily="34" charset="0"/>
              <a:buChar char="•"/>
              <a:defRPr/>
            </a:pPr>
            <a:r>
              <a:rPr lang="en-US" sz="1800"/>
              <a:t>Proxy</a:t>
            </a:r>
          </a:p>
          <a:p>
            <a:pPr marL="1129490" lvl="3" indent="-457200">
              <a:spcBef>
                <a:spcPts val="600"/>
              </a:spcBef>
              <a:spcAft>
                <a:spcPts val="0"/>
              </a:spcAft>
              <a:buFont typeface="Arial" panose="020B0604020202020204" pitchFamily="34" charset="0"/>
              <a:buChar char="•"/>
            </a:pPr>
            <a:r>
              <a:rPr lang="en-US" sz="1800"/>
              <a:t>Defaultuser0 Internet proxy setting</a:t>
            </a:r>
          </a:p>
          <a:p>
            <a:pPr marL="1129490" lvl="3" indent="-457200">
              <a:spcBef>
                <a:spcPts val="600"/>
              </a:spcBef>
              <a:spcAft>
                <a:spcPts val="0"/>
              </a:spcAft>
              <a:buFont typeface="Arial" panose="020B0604020202020204" pitchFamily="34" charset="0"/>
              <a:buChar char="•"/>
            </a:pPr>
            <a:r>
              <a:rPr lang="en-US" sz="1800"/>
              <a:t>System Account proxy setting</a:t>
            </a:r>
          </a:p>
          <a:p>
            <a:pPr marL="1129490" lvl="3" indent="-457200">
              <a:spcBef>
                <a:spcPts val="600"/>
              </a:spcBef>
              <a:spcAft>
                <a:spcPts val="0"/>
              </a:spcAft>
              <a:buFont typeface="Arial" panose="020B0604020202020204" pitchFamily="34" charset="0"/>
              <a:buChar char="•"/>
            </a:pPr>
            <a:r>
              <a:rPr lang="en-US" sz="1800"/>
              <a:t>System proxy: </a:t>
            </a:r>
            <a:r>
              <a:rPr lang="en-US" sz="1800" err="1"/>
              <a:t>netsh</a:t>
            </a:r>
            <a:r>
              <a:rPr lang="en-US" sz="1800"/>
              <a:t> </a:t>
            </a:r>
            <a:r>
              <a:rPr lang="en-US" sz="1800" err="1"/>
              <a:t>winhttp</a:t>
            </a:r>
            <a:r>
              <a:rPr lang="en-US" sz="1800"/>
              <a:t> set proxy</a:t>
            </a:r>
          </a:p>
        </p:txBody>
      </p:sp>
      <p:pic>
        <p:nvPicPr>
          <p:cNvPr id="2" name="Picture 1">
            <a:extLst>
              <a:ext uri="{FF2B5EF4-FFF2-40B4-BE49-F238E27FC236}">
                <a16:creationId xmlns:a16="http://schemas.microsoft.com/office/drawing/2014/main" id="{B8A05CCE-915C-43C9-82A5-12C02E6E7EC9}"/>
              </a:ext>
            </a:extLst>
          </p:cNvPr>
          <p:cNvPicPr>
            <a:picLocks noChangeAspect="1"/>
          </p:cNvPicPr>
          <p:nvPr/>
        </p:nvPicPr>
        <p:blipFill rotWithShape="1">
          <a:blip r:embed="rId4"/>
          <a:srcRect r="32980"/>
          <a:stretch/>
        </p:blipFill>
        <p:spPr>
          <a:xfrm>
            <a:off x="6929514" y="1498508"/>
            <a:ext cx="5262486" cy="4404463"/>
          </a:xfrm>
          <a:prstGeom prst="rect">
            <a:avLst/>
          </a:prstGeom>
        </p:spPr>
      </p:pic>
    </p:spTree>
    <p:extLst>
      <p:ext uri="{BB962C8B-B14F-4D97-AF65-F5344CB8AC3E}">
        <p14:creationId xmlns:p14="http://schemas.microsoft.com/office/powerpoint/2010/main" val="318664561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Azure AD Join failures</a:t>
            </a: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11207725" cy="4062651"/>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Various types of errors during the initial Azure AD Join process</a:t>
            </a:r>
          </a:p>
          <a:p>
            <a:pPr marL="457200" indent="-457200">
              <a:spcBef>
                <a:spcPts val="600"/>
              </a:spcBef>
              <a:buFont typeface="Arial" panose="020B0604020202020204" pitchFamily="34" charset="0"/>
              <a:buChar char="•"/>
            </a:pPr>
            <a:endParaRPr lang="en-US" sz="2400"/>
          </a:p>
          <a:p>
            <a:pPr marL="457200" indent="-457200">
              <a:spcBef>
                <a:spcPts val="600"/>
              </a:spcBef>
              <a:buFont typeface="Arial" panose="020B0604020202020204" pitchFamily="34" charset="0"/>
              <a:buChar char="•"/>
            </a:pPr>
            <a:r>
              <a:rPr lang="en-US" sz="2400"/>
              <a:t>Typical causes:</a:t>
            </a:r>
          </a:p>
          <a:p>
            <a:pPr marL="905393" lvl="2" indent="-457200">
              <a:spcBef>
                <a:spcPts val="600"/>
              </a:spcBef>
              <a:buFont typeface="Arial" panose="020B0604020202020204" pitchFamily="34" charset="0"/>
              <a:buChar char="•"/>
            </a:pPr>
            <a:r>
              <a:rPr lang="en-US" sz="1800"/>
              <a:t>Azure AD Join not enabled for the user</a:t>
            </a:r>
          </a:p>
          <a:p>
            <a:pPr marL="905393" lvl="2" indent="-457200">
              <a:spcBef>
                <a:spcPts val="600"/>
              </a:spcBef>
              <a:buFont typeface="Arial" panose="020B0604020202020204" pitchFamily="34" charset="0"/>
              <a:buChar char="•"/>
            </a:pPr>
            <a:r>
              <a:rPr lang="en-US" sz="1800"/>
              <a:t>Exceeded the number of allowed devices</a:t>
            </a:r>
          </a:p>
          <a:p>
            <a:pPr marL="905393" lvl="2" indent="-457200">
              <a:spcBef>
                <a:spcPts val="600"/>
              </a:spcBef>
              <a:buFont typeface="Arial" panose="020B0604020202020204" pitchFamily="34" charset="0"/>
              <a:buChar char="•"/>
            </a:pPr>
            <a:r>
              <a:rPr lang="en-US" sz="1800"/>
              <a:t>Custom branding not configured correctly*</a:t>
            </a:r>
          </a:p>
          <a:p>
            <a:pPr marL="905393" lvl="2" indent="-457200">
              <a:spcBef>
                <a:spcPts val="600"/>
              </a:spcBef>
              <a:buFont typeface="Arial" panose="020B0604020202020204" pitchFamily="34" charset="0"/>
              <a:buChar char="•"/>
            </a:pPr>
            <a:r>
              <a:rPr lang="en-US" sz="1800"/>
              <a:t>Scenario not enabled (white glove profile option)</a:t>
            </a:r>
          </a:p>
          <a:p>
            <a:pPr marL="905393" lvl="2" indent="-457200">
              <a:spcBef>
                <a:spcPts val="600"/>
              </a:spcBef>
              <a:buFont typeface="Arial" panose="020B0604020202020204" pitchFamily="34" charset="0"/>
              <a:buChar char="•"/>
            </a:pPr>
            <a:r>
              <a:rPr lang="en-US" sz="1800"/>
              <a:t>Third-party federation providers (e.g. Ping, </a:t>
            </a:r>
            <a:r>
              <a:rPr lang="en-US" sz="1800" err="1"/>
              <a:t>Okta</a:t>
            </a:r>
            <a:r>
              <a:rPr lang="en-US" sz="1800"/>
              <a:t>) not configured correctly</a:t>
            </a:r>
          </a:p>
          <a:p>
            <a:pPr marL="905393" lvl="2" indent="-457200">
              <a:spcBef>
                <a:spcPts val="600"/>
              </a:spcBef>
              <a:buFont typeface="Arial" panose="020B0604020202020204" pitchFamily="34" charset="0"/>
              <a:buChar char="•"/>
            </a:pPr>
            <a:endParaRPr lang="en-US" sz="1800"/>
          </a:p>
          <a:p>
            <a:pPr>
              <a:spcBef>
                <a:spcPts val="600"/>
              </a:spcBef>
            </a:pPr>
            <a:endParaRPr lang="en-US" sz="1600"/>
          </a:p>
        </p:txBody>
      </p:sp>
    </p:spTree>
    <p:extLst>
      <p:ext uri="{BB962C8B-B14F-4D97-AF65-F5344CB8AC3E}">
        <p14:creationId xmlns:p14="http://schemas.microsoft.com/office/powerpoint/2010/main" val="380146461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Enrollment failures</a:t>
            </a:r>
            <a:br>
              <a:rPr lang="en-US"/>
            </a:b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11207725" cy="4062651"/>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Various types of errors during the initial Azure AD Join process or MDM enrollment</a:t>
            </a:r>
          </a:p>
          <a:p>
            <a:pPr marL="457200" indent="-457200">
              <a:spcBef>
                <a:spcPts val="600"/>
              </a:spcBef>
              <a:buFont typeface="Arial" panose="020B0604020202020204" pitchFamily="34" charset="0"/>
              <a:buChar char="•"/>
            </a:pPr>
            <a:endParaRPr lang="en-US" sz="2400"/>
          </a:p>
          <a:p>
            <a:pPr marL="457200" indent="-457200">
              <a:spcBef>
                <a:spcPts val="600"/>
              </a:spcBef>
              <a:buFont typeface="Arial" panose="020B0604020202020204" pitchFamily="34" charset="0"/>
              <a:buChar char="•"/>
            </a:pPr>
            <a:r>
              <a:rPr lang="en-US" sz="2400"/>
              <a:t>Typical causes:</a:t>
            </a:r>
          </a:p>
          <a:p>
            <a:pPr marL="905393" lvl="2" indent="-457200">
              <a:spcBef>
                <a:spcPts val="600"/>
              </a:spcBef>
              <a:buFont typeface="Arial" panose="020B0604020202020204" pitchFamily="34" charset="0"/>
              <a:buChar char="•"/>
            </a:pPr>
            <a:r>
              <a:rPr lang="en-US" sz="1800"/>
              <a:t>No license assigned</a:t>
            </a:r>
          </a:p>
          <a:p>
            <a:pPr marL="905393" lvl="2" indent="-457200">
              <a:spcBef>
                <a:spcPts val="600"/>
              </a:spcBef>
              <a:buFont typeface="Arial" panose="020B0604020202020204" pitchFamily="34" charset="0"/>
              <a:buChar char="•"/>
            </a:pPr>
            <a:r>
              <a:rPr lang="en-US" sz="1800"/>
              <a:t>Automatic MDM enrollment not configured correctly</a:t>
            </a:r>
          </a:p>
          <a:p>
            <a:pPr marL="905393" lvl="2" indent="-457200">
              <a:spcBef>
                <a:spcPts val="600"/>
              </a:spcBef>
              <a:buFont typeface="Arial" panose="020B0604020202020204" pitchFamily="34" charset="0"/>
              <a:buChar char="•"/>
            </a:pPr>
            <a:r>
              <a:rPr lang="en-US" sz="1800"/>
              <a:t>Device enrollment restrictions in place</a:t>
            </a:r>
          </a:p>
          <a:p>
            <a:pPr marL="905393" lvl="2" indent="-457200">
              <a:spcBef>
                <a:spcPts val="600"/>
              </a:spcBef>
              <a:buFont typeface="Arial" panose="020B0604020202020204" pitchFamily="34" charset="0"/>
              <a:buChar char="•"/>
            </a:pPr>
            <a:r>
              <a:rPr lang="en-US" sz="1800"/>
              <a:t>Conditional access restrictions</a:t>
            </a:r>
          </a:p>
          <a:p>
            <a:pPr marL="905393" lvl="2" indent="-457200">
              <a:spcBef>
                <a:spcPts val="600"/>
              </a:spcBef>
              <a:buFont typeface="Arial" panose="020B0604020202020204" pitchFamily="34" charset="0"/>
              <a:buChar char="•"/>
            </a:pPr>
            <a:r>
              <a:rPr lang="en-US" sz="1800"/>
              <a:t>Multiple MDM apps configured (with self-deploying mode or white glove)</a:t>
            </a:r>
          </a:p>
          <a:p>
            <a:pPr marL="905393" lvl="2" indent="-457200">
              <a:spcBef>
                <a:spcPts val="600"/>
              </a:spcBef>
              <a:buFont typeface="Arial" panose="020B0604020202020204" pitchFamily="34" charset="0"/>
              <a:buChar char="•"/>
            </a:pPr>
            <a:endParaRPr lang="en-US" sz="1800"/>
          </a:p>
          <a:p>
            <a:pPr>
              <a:spcBef>
                <a:spcPts val="600"/>
              </a:spcBef>
            </a:pPr>
            <a:endParaRPr lang="en-US" sz="1600"/>
          </a:p>
        </p:txBody>
      </p:sp>
    </p:spTree>
    <p:extLst>
      <p:ext uri="{BB962C8B-B14F-4D97-AF65-F5344CB8AC3E}">
        <p14:creationId xmlns:p14="http://schemas.microsoft.com/office/powerpoint/2010/main" val="317996489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Enrollment status page timeouts</a:t>
            </a:r>
            <a:br>
              <a:rPr lang="en-US"/>
            </a:b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5467417" cy="3985706"/>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ESP (when configured to block) times out</a:t>
            </a:r>
          </a:p>
          <a:p>
            <a:pPr marL="457200" indent="-457200">
              <a:spcBef>
                <a:spcPts val="600"/>
              </a:spcBef>
              <a:buFont typeface="Arial" panose="020B0604020202020204" pitchFamily="34" charset="0"/>
              <a:buChar char="•"/>
            </a:pPr>
            <a:endParaRPr lang="en-US" sz="2400"/>
          </a:p>
          <a:p>
            <a:pPr marL="457200" indent="-457200">
              <a:spcBef>
                <a:spcPts val="600"/>
              </a:spcBef>
              <a:buFont typeface="Arial" panose="020B0604020202020204" pitchFamily="34" charset="0"/>
              <a:buChar char="•"/>
            </a:pPr>
            <a:r>
              <a:rPr lang="en-US" sz="2400"/>
              <a:t>Typical causes:</a:t>
            </a:r>
          </a:p>
          <a:p>
            <a:pPr marL="905393" lvl="2" indent="-457200">
              <a:spcBef>
                <a:spcPts val="600"/>
              </a:spcBef>
              <a:buFont typeface="Arial" panose="020B0604020202020204" pitchFamily="34" charset="0"/>
              <a:buChar char="•"/>
            </a:pPr>
            <a:r>
              <a:rPr lang="en-US" sz="1800"/>
              <a:t>App install retries (MSIs)</a:t>
            </a:r>
          </a:p>
          <a:p>
            <a:pPr marL="905393" lvl="2" indent="-457200">
              <a:spcBef>
                <a:spcPts val="600"/>
              </a:spcBef>
              <a:buFont typeface="Arial" panose="020B0604020202020204" pitchFamily="34" charset="0"/>
              <a:buChar char="•"/>
            </a:pPr>
            <a:r>
              <a:rPr lang="en-US" sz="1800"/>
              <a:t>Hybrid Azure AD Join issues (not completing)</a:t>
            </a:r>
          </a:p>
          <a:p>
            <a:pPr marL="905393" lvl="2" indent="-457200">
              <a:spcBef>
                <a:spcPts val="600"/>
              </a:spcBef>
              <a:buFont typeface="Arial" panose="020B0604020202020204" pitchFamily="34" charset="0"/>
              <a:buChar char="•"/>
            </a:pPr>
            <a:r>
              <a:rPr lang="en-US" sz="1800"/>
              <a:t>App detection rule issues (Win32)</a:t>
            </a:r>
          </a:p>
          <a:p>
            <a:pPr marL="905393" lvl="2" indent="-457200">
              <a:spcBef>
                <a:spcPts val="600"/>
              </a:spcBef>
              <a:buFont typeface="Arial" panose="020B0604020202020204" pitchFamily="34" charset="0"/>
              <a:buChar char="•"/>
            </a:pPr>
            <a:r>
              <a:rPr lang="en-US" sz="1800"/>
              <a:t>BUG:  Unable to install online store apps on Windows 10 1903</a:t>
            </a:r>
          </a:p>
          <a:p>
            <a:pPr marL="905393" lvl="2" indent="-457200">
              <a:spcBef>
                <a:spcPts val="600"/>
              </a:spcBef>
              <a:buFont typeface="Arial" panose="020B0604020202020204" pitchFamily="34" charset="0"/>
              <a:buChar char="•"/>
            </a:pPr>
            <a:r>
              <a:rPr lang="en-US" sz="1800"/>
              <a:t>Apps just need more time…</a:t>
            </a:r>
          </a:p>
          <a:p>
            <a:pPr>
              <a:spcBef>
                <a:spcPts val="600"/>
              </a:spcBef>
            </a:pPr>
            <a:endParaRPr lang="en-US" sz="1600"/>
          </a:p>
        </p:txBody>
      </p:sp>
      <p:pic>
        <p:nvPicPr>
          <p:cNvPr id="4" name="Picture 3">
            <a:extLst>
              <a:ext uri="{FF2B5EF4-FFF2-40B4-BE49-F238E27FC236}">
                <a16:creationId xmlns:a16="http://schemas.microsoft.com/office/drawing/2014/main" id="{EDB624DF-1BCB-4CB9-AB1A-AC2A730A7DCF}"/>
              </a:ext>
            </a:extLst>
          </p:cNvPr>
          <p:cNvPicPr>
            <a:picLocks noChangeAspect="1"/>
          </p:cNvPicPr>
          <p:nvPr/>
        </p:nvPicPr>
        <p:blipFill>
          <a:blip r:embed="rId3"/>
          <a:stretch>
            <a:fillRect/>
          </a:stretch>
        </p:blipFill>
        <p:spPr>
          <a:xfrm>
            <a:off x="6210199" y="1498508"/>
            <a:ext cx="5981801" cy="4483013"/>
          </a:xfrm>
          <a:prstGeom prst="rect">
            <a:avLst/>
          </a:prstGeom>
        </p:spPr>
      </p:pic>
    </p:spTree>
    <p:extLst>
      <p:ext uri="{BB962C8B-B14F-4D97-AF65-F5344CB8AC3E}">
        <p14:creationId xmlns:p14="http://schemas.microsoft.com/office/powerpoint/2010/main" val="29326798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DD64F6-0401-4E0F-B7D4-88C3AE12EAD0}"/>
              </a:ext>
            </a:extLst>
          </p:cNvPr>
          <p:cNvSpPr>
            <a:spLocks noGrp="1"/>
          </p:cNvSpPr>
          <p:nvPr>
            <p:ph type="title"/>
          </p:nvPr>
        </p:nvSpPr>
        <p:spPr>
          <a:xfrm>
            <a:off x="76200" y="632270"/>
            <a:ext cx="4854494" cy="3897395"/>
          </a:xfrm>
        </p:spPr>
        <p:txBody>
          <a:bodyPr/>
          <a:lstStyle/>
          <a:p>
            <a:r>
              <a:rPr lang="en-US" dirty="0"/>
              <a:t>New ESP PowerShell script:</a:t>
            </a:r>
            <a:br>
              <a:rPr lang="en-US" dirty="0"/>
            </a:br>
            <a:br>
              <a:rPr lang="en-US" dirty="0"/>
            </a:br>
            <a:r>
              <a:rPr lang="en-US" sz="2400" b="0" i="0" dirty="0">
                <a:solidFill>
                  <a:srgbClr val="999999"/>
                </a:solidFill>
                <a:effectLst/>
                <a:latin typeface="Noto Serif"/>
              </a:rPr>
              <a:t>Set-</a:t>
            </a:r>
            <a:r>
              <a:rPr lang="en-US" sz="2400" b="0" i="0" dirty="0" err="1">
                <a:solidFill>
                  <a:srgbClr val="999999"/>
                </a:solidFill>
                <a:effectLst/>
                <a:latin typeface="Noto Serif"/>
              </a:rPr>
              <a:t>ExecutionPolicy</a:t>
            </a:r>
            <a:r>
              <a:rPr lang="en-US" sz="2400" b="0" i="0" dirty="0">
                <a:solidFill>
                  <a:srgbClr val="999999"/>
                </a:solidFill>
                <a:effectLst/>
                <a:latin typeface="Noto Serif"/>
              </a:rPr>
              <a:t> bypass</a:t>
            </a:r>
            <a:br>
              <a:rPr lang="en-US" sz="2400" dirty="0"/>
            </a:br>
            <a:r>
              <a:rPr lang="en-US" sz="2400" b="0" i="0" dirty="0">
                <a:solidFill>
                  <a:srgbClr val="999999"/>
                </a:solidFill>
                <a:effectLst/>
                <a:latin typeface="Noto Serif"/>
              </a:rPr>
              <a:t>Install-Script Get-</a:t>
            </a:r>
            <a:r>
              <a:rPr lang="en-US" sz="2400" b="0" i="0" dirty="0" err="1">
                <a:solidFill>
                  <a:srgbClr val="999999"/>
                </a:solidFill>
                <a:effectLst/>
                <a:latin typeface="Noto Serif"/>
              </a:rPr>
              <a:t>AutopilotESPStatus</a:t>
            </a:r>
            <a:br>
              <a:rPr lang="en-US" sz="2400" dirty="0"/>
            </a:br>
            <a:r>
              <a:rPr lang="en-US" sz="2400" b="0" i="0" dirty="0">
                <a:solidFill>
                  <a:srgbClr val="999999"/>
                </a:solidFill>
                <a:effectLst/>
                <a:latin typeface="Noto Serif"/>
              </a:rPr>
              <a:t>Get-</a:t>
            </a:r>
            <a:r>
              <a:rPr lang="en-US" sz="2400" b="0" i="0" dirty="0" err="1">
                <a:solidFill>
                  <a:srgbClr val="999999"/>
                </a:solidFill>
                <a:effectLst/>
                <a:latin typeface="Noto Serif"/>
              </a:rPr>
              <a:t>AutopilotESPStatus</a:t>
            </a:r>
            <a:br>
              <a:rPr lang="en-US" dirty="0"/>
            </a:br>
            <a:endParaRPr lang="en-US" dirty="0"/>
          </a:p>
        </p:txBody>
      </p:sp>
      <p:pic>
        <p:nvPicPr>
          <p:cNvPr id="4" name="Picture 3">
            <a:extLst>
              <a:ext uri="{FF2B5EF4-FFF2-40B4-BE49-F238E27FC236}">
                <a16:creationId xmlns:a16="http://schemas.microsoft.com/office/drawing/2014/main" id="{5889643D-69FF-44BA-A5FB-E84D0635CB5A}"/>
              </a:ext>
            </a:extLst>
          </p:cNvPr>
          <p:cNvPicPr>
            <a:picLocks noChangeAspect="1"/>
          </p:cNvPicPr>
          <p:nvPr/>
        </p:nvPicPr>
        <p:blipFill>
          <a:blip r:embed="rId3"/>
          <a:stretch>
            <a:fillRect/>
          </a:stretch>
        </p:blipFill>
        <p:spPr>
          <a:xfrm>
            <a:off x="4930694" y="632270"/>
            <a:ext cx="7185105" cy="5421397"/>
          </a:xfrm>
          <a:prstGeom prst="rect">
            <a:avLst/>
          </a:prstGeom>
        </p:spPr>
      </p:pic>
    </p:spTree>
    <p:extLst>
      <p:ext uri="{BB962C8B-B14F-4D97-AF65-F5344CB8AC3E}">
        <p14:creationId xmlns:p14="http://schemas.microsoft.com/office/powerpoint/2010/main" val="385545129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TPM attestation errors</a:t>
            </a:r>
            <a:br>
              <a:rPr lang="en-US"/>
            </a:b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5467417" cy="5139869"/>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ESP (when configured to block) times out, even if you make the time longer</a:t>
            </a:r>
          </a:p>
          <a:p>
            <a:pPr marL="457200" indent="-457200">
              <a:spcBef>
                <a:spcPts val="600"/>
              </a:spcBef>
              <a:buFont typeface="Arial" panose="020B0604020202020204" pitchFamily="34" charset="0"/>
              <a:buChar char="•"/>
            </a:pPr>
            <a:endParaRPr lang="en-US" sz="2400"/>
          </a:p>
          <a:p>
            <a:pPr marL="457200" indent="-457200">
              <a:spcBef>
                <a:spcPts val="600"/>
              </a:spcBef>
              <a:buFont typeface="Arial" panose="020B0604020202020204" pitchFamily="34" charset="0"/>
              <a:buChar char="•"/>
            </a:pPr>
            <a:r>
              <a:rPr lang="en-US" sz="2400"/>
              <a:t>Typical causes:</a:t>
            </a:r>
          </a:p>
          <a:p>
            <a:pPr marL="905393" lvl="2" indent="-457200">
              <a:spcBef>
                <a:spcPts val="600"/>
              </a:spcBef>
              <a:buFont typeface="Arial" panose="020B0604020202020204" pitchFamily="34" charset="0"/>
              <a:buChar char="•"/>
            </a:pPr>
            <a:r>
              <a:rPr lang="en-US" sz="1600"/>
              <a:t>Using a virtual machine (virtual TPMs are not supported)</a:t>
            </a:r>
          </a:p>
          <a:p>
            <a:pPr marL="905393" lvl="2" indent="-457200">
              <a:spcBef>
                <a:spcPts val="600"/>
              </a:spcBef>
              <a:buFont typeface="Arial" panose="020B0604020202020204" pitchFamily="34" charset="0"/>
              <a:buChar char="•"/>
            </a:pPr>
            <a:r>
              <a:rPr lang="en-US" sz="1600"/>
              <a:t>Using TPM 1.2 (requires TPM 2.0)</a:t>
            </a:r>
          </a:p>
          <a:p>
            <a:pPr marL="905393" lvl="2" indent="-457200">
              <a:spcBef>
                <a:spcPts val="600"/>
              </a:spcBef>
              <a:buFont typeface="Arial" panose="020B0604020202020204" pitchFamily="34" charset="0"/>
              <a:buChar char="•"/>
            </a:pPr>
            <a:r>
              <a:rPr lang="en-US" sz="1600"/>
              <a:t>Using a device that needs a TPM firmware update</a:t>
            </a:r>
          </a:p>
          <a:p>
            <a:pPr marL="905393" lvl="2" indent="-457200">
              <a:spcBef>
                <a:spcPts val="600"/>
              </a:spcBef>
              <a:buFont typeface="Arial" panose="020B0604020202020204" pitchFamily="34" charset="0"/>
              <a:buChar char="•"/>
            </a:pPr>
            <a:r>
              <a:rPr lang="en-US" sz="1600"/>
              <a:t>Using a device that can’t obtain an EK cert (driver bug)</a:t>
            </a:r>
          </a:p>
          <a:p>
            <a:pPr marL="905393" lvl="2" indent="-457200">
              <a:spcBef>
                <a:spcPts val="600"/>
              </a:spcBef>
              <a:buFont typeface="Arial" panose="020B0604020202020204" pitchFamily="34" charset="0"/>
              <a:buChar char="•"/>
            </a:pPr>
            <a:r>
              <a:rPr lang="en-US" sz="1600"/>
              <a:t>Using an older TPM 2.0 device that doesn’t support EK certs</a:t>
            </a:r>
          </a:p>
          <a:p>
            <a:pPr marL="905393" lvl="2" indent="-457200">
              <a:spcBef>
                <a:spcPts val="600"/>
              </a:spcBef>
              <a:buFont typeface="Arial" panose="020B0604020202020204" pitchFamily="34" charset="0"/>
              <a:buChar char="•"/>
            </a:pPr>
            <a:r>
              <a:rPr lang="en-US" sz="1600"/>
              <a:t>Using Windows 10 1809 (problematic TPM attestation logic, can fail 20-50% of the time)</a:t>
            </a:r>
          </a:p>
          <a:p>
            <a:pPr>
              <a:spcBef>
                <a:spcPts val="600"/>
              </a:spcBef>
            </a:pPr>
            <a:endParaRPr lang="en-US" sz="1600"/>
          </a:p>
        </p:txBody>
      </p:sp>
      <p:pic>
        <p:nvPicPr>
          <p:cNvPr id="6" name="Picture 5">
            <a:extLst>
              <a:ext uri="{FF2B5EF4-FFF2-40B4-BE49-F238E27FC236}">
                <a16:creationId xmlns:a16="http://schemas.microsoft.com/office/drawing/2014/main" id="{BDCCB274-2C16-43FC-9E19-A3D11D02FC98}"/>
              </a:ext>
            </a:extLst>
          </p:cNvPr>
          <p:cNvPicPr>
            <a:picLocks noChangeAspect="1"/>
          </p:cNvPicPr>
          <p:nvPr/>
        </p:nvPicPr>
        <p:blipFill>
          <a:blip r:embed="rId3"/>
          <a:stretch>
            <a:fillRect/>
          </a:stretch>
        </p:blipFill>
        <p:spPr>
          <a:xfrm>
            <a:off x="5941905" y="1386153"/>
            <a:ext cx="6084045" cy="3296495"/>
          </a:xfrm>
          <a:prstGeom prst="rect">
            <a:avLst/>
          </a:prstGeom>
        </p:spPr>
      </p:pic>
      <p:sp>
        <p:nvSpPr>
          <p:cNvPr id="7" name="Text Placeholder 3">
            <a:extLst>
              <a:ext uri="{FF2B5EF4-FFF2-40B4-BE49-F238E27FC236}">
                <a16:creationId xmlns:a16="http://schemas.microsoft.com/office/drawing/2014/main" id="{F49C2CDF-7A63-441E-818C-73A639781C20}"/>
              </a:ext>
            </a:extLst>
          </p:cNvPr>
          <p:cNvSpPr txBox="1">
            <a:spLocks/>
          </p:cNvSpPr>
          <p:nvPr/>
        </p:nvSpPr>
        <p:spPr>
          <a:xfrm>
            <a:off x="6095923" y="5201579"/>
            <a:ext cx="5467417" cy="1077218"/>
          </a:xfrm>
          <a:prstGeom prst="rect">
            <a:avLst/>
          </a:prstGeom>
        </p:spPr>
        <p:txBody>
          <a:bodyPr vert="horz" wrap="square" lIns="0" tIns="0" rIns="0" bIns="0" rtlCol="0">
            <a:spAutoFit/>
          </a:bodyPr>
          <a:lstStyle>
            <a:lvl1pPr marL="0"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2549" b="0" i="0"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1274"/>
              </a:spcAft>
              <a:buClrTx/>
              <a:buSzPct val="90000"/>
              <a:buFont typeface="Wingdings" panose="05000000000000000000" pitchFamily="2" charset="2"/>
              <a:buNone/>
              <a:tabLst/>
              <a:defRPr sz="1961"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457200" marR="0" lvl="0"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Segoe UI"/>
                <a:ea typeface="+mn-ea"/>
                <a:cs typeface="+mn-cs"/>
              </a:rPr>
              <a:t>Recommendation:</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Only use new(-</a:t>
            </a:r>
            <a:r>
              <a:rPr kumimoji="0" lang="en-US" sz="1800" b="0" i="0" u="none" strike="noStrike" kern="1200" cap="none" spc="0" normalizeH="0" baseline="0" noProof="0" err="1">
                <a:ln>
                  <a:noFill/>
                </a:ln>
                <a:solidFill>
                  <a:srgbClr val="000000"/>
                </a:solidFill>
                <a:effectLst/>
                <a:uLnTx/>
                <a:uFillTx/>
                <a:latin typeface="Segoe UI"/>
                <a:ea typeface="+mn-ea"/>
                <a:cs typeface="+mn-cs"/>
              </a:rPr>
              <a:t>ish</a:t>
            </a:r>
            <a:r>
              <a:rPr kumimoji="0" lang="en-US" sz="1800" b="0" i="0" u="none" strike="noStrike" kern="1200" cap="none" spc="0" normalizeH="0" baseline="0" noProof="0">
                <a:ln>
                  <a:noFill/>
                </a:ln>
                <a:solidFill>
                  <a:srgbClr val="000000"/>
                </a:solidFill>
                <a:effectLst/>
                <a:uLnTx/>
                <a:uFillTx/>
                <a:latin typeface="Segoe UI"/>
                <a:ea typeface="+mn-ea"/>
                <a:cs typeface="+mn-cs"/>
              </a:rPr>
              <a:t>) hardware</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Only use Windows 10 1903 and above</a:t>
            </a:r>
          </a:p>
        </p:txBody>
      </p:sp>
    </p:spTree>
    <p:extLst>
      <p:ext uri="{BB962C8B-B14F-4D97-AF65-F5344CB8AC3E}">
        <p14:creationId xmlns:p14="http://schemas.microsoft.com/office/powerpoint/2010/main" val="36927430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Acts like it’s not registered with Autopilot</a:t>
            </a: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4888899" cy="3719864"/>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All OOBE screens are displayed (expected screens are not skipped)</a:t>
            </a:r>
          </a:p>
          <a:p>
            <a:pPr marL="457200" indent="-457200">
              <a:spcBef>
                <a:spcPts val="600"/>
              </a:spcBef>
              <a:buFont typeface="Arial" panose="020B0604020202020204" pitchFamily="34" charset="0"/>
              <a:buChar char="•"/>
            </a:pPr>
            <a:endParaRPr lang="en-US" sz="2400"/>
          </a:p>
          <a:p>
            <a:pPr marL="457200" indent="-457200">
              <a:spcBef>
                <a:spcPts val="600"/>
              </a:spcBef>
              <a:buFont typeface="Arial" panose="020B0604020202020204" pitchFamily="34" charset="0"/>
              <a:buChar char="•"/>
            </a:pPr>
            <a:r>
              <a:rPr lang="en-US" sz="2400"/>
              <a:t>Typical cause:</a:t>
            </a:r>
          </a:p>
          <a:p>
            <a:pPr marL="681297" lvl="1" indent="-457200">
              <a:spcBef>
                <a:spcPts val="600"/>
              </a:spcBef>
              <a:buFont typeface="Arial" panose="020B0604020202020204" pitchFamily="34" charset="0"/>
              <a:buChar char="•"/>
            </a:pPr>
            <a:r>
              <a:rPr lang="en-US" sz="1812"/>
              <a:t>Autopilot profile not received by the client</a:t>
            </a:r>
          </a:p>
          <a:p>
            <a:pPr marL="681297" lvl="1" indent="-457200">
              <a:spcBef>
                <a:spcPts val="600"/>
              </a:spcBef>
              <a:buFont typeface="Arial" panose="020B0604020202020204" pitchFamily="34" charset="0"/>
              <a:buChar char="•"/>
            </a:pPr>
            <a:r>
              <a:rPr lang="en-US" sz="1812"/>
              <a:t>Client connected to network before the Autopilot profile was assigned (downloads a “not an Autopilot device” profile)</a:t>
            </a:r>
          </a:p>
        </p:txBody>
      </p:sp>
      <p:sp>
        <p:nvSpPr>
          <p:cNvPr id="7" name="Text Placeholder 3">
            <a:extLst>
              <a:ext uri="{FF2B5EF4-FFF2-40B4-BE49-F238E27FC236}">
                <a16:creationId xmlns:a16="http://schemas.microsoft.com/office/drawing/2014/main" id="{4A354E0C-5104-417D-B796-33D5792EB89B}"/>
              </a:ext>
            </a:extLst>
          </p:cNvPr>
          <p:cNvSpPr txBox="1">
            <a:spLocks/>
          </p:cNvSpPr>
          <p:nvPr/>
        </p:nvSpPr>
        <p:spPr>
          <a:xfrm>
            <a:off x="6346857" y="1498508"/>
            <a:ext cx="4888899" cy="3370153"/>
          </a:xfrm>
          <a:prstGeom prst="rect">
            <a:avLst/>
          </a:prstGeom>
        </p:spPr>
        <p:txBody>
          <a:bodyPr vert="horz" wrap="square" lIns="0" tIns="0" rIns="0" bIns="0" rtlCol="0">
            <a:spAutoFit/>
          </a:bodyPr>
          <a:lstStyle>
            <a:lvl1pPr marL="0"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2549" b="0" i="0"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1274"/>
              </a:spcAft>
              <a:buClrTx/>
              <a:buSzPct val="90000"/>
              <a:buFont typeface="Wingdings" panose="05000000000000000000" pitchFamily="2" charset="2"/>
              <a:buNone/>
              <a:tabLst/>
              <a:defRPr sz="1961"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457200" marR="0" lvl="0"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mn-cs"/>
              </a:rPr>
              <a:t>Recommendation:</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Make sure a profile is assigned</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For Windows 10 1803 and previous versions, reimage the device, reset the OS, or run </a:t>
            </a:r>
            <a:r>
              <a:rPr kumimoji="0" lang="en-US" sz="1800" b="0" i="0" u="none" strike="noStrike" kern="1200" cap="none" spc="0" normalizeH="0" baseline="0" noProof="0" dirty="0" err="1">
                <a:ln>
                  <a:noFill/>
                </a:ln>
                <a:solidFill>
                  <a:srgbClr val="000000"/>
                </a:solidFill>
                <a:effectLst/>
                <a:uLnTx/>
                <a:uFillTx/>
                <a:latin typeface="Segoe UI"/>
                <a:ea typeface="+mn-ea"/>
                <a:cs typeface="+mn-cs"/>
              </a:rPr>
              <a:t>sysprep</a:t>
            </a:r>
            <a:r>
              <a:rPr kumimoji="0" lang="en-US" sz="1800" b="0" i="0" u="none" strike="noStrike" kern="1200" cap="none" spc="0" normalizeH="0" baseline="0" noProof="0" dirty="0">
                <a:ln>
                  <a:noFill/>
                </a:ln>
                <a:solidFill>
                  <a:srgbClr val="000000"/>
                </a:solidFill>
                <a:effectLst/>
                <a:uLnTx/>
                <a:uFillTx/>
                <a:latin typeface="Segoe UI"/>
                <a:ea typeface="+mn-ea"/>
                <a:cs typeface="+mn-cs"/>
              </a:rPr>
              <a:t> /generalize to try again</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mn-cs"/>
              </a:rPr>
              <a:t>For Windows 10 1809 and above, reboot the device with “shutdown /r /t 0” inside OOBE command prompt (Shift-F10) to download a new Autopilot profile</a:t>
            </a:r>
          </a:p>
        </p:txBody>
      </p:sp>
    </p:spTree>
    <p:extLst>
      <p:ext uri="{BB962C8B-B14F-4D97-AF65-F5344CB8AC3E}">
        <p14:creationId xmlns:p14="http://schemas.microsoft.com/office/powerpoint/2010/main" val="423057365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C03E0-F362-4C1A-880D-8EA2EDAF1F61}"/>
              </a:ext>
            </a:extLst>
          </p:cNvPr>
          <p:cNvSpPr>
            <a:spLocks noGrp="1"/>
          </p:cNvSpPr>
          <p:nvPr>
            <p:ph type="title"/>
          </p:nvPr>
        </p:nvSpPr>
        <p:spPr/>
        <p:txBody>
          <a:bodyPr/>
          <a:lstStyle/>
          <a:p>
            <a:r>
              <a:rPr lang="en-US"/>
              <a:t>Windows Autopilot // </a:t>
            </a:r>
            <a:r>
              <a:rPr lang="en-US" sz="2800">
                <a:solidFill>
                  <a:schemeClr val="accent1"/>
                </a:solidFill>
              </a:rPr>
              <a:t>Hybrid Azure AD Join process does not complete</a:t>
            </a:r>
            <a:endParaRPr lang="en-US"/>
          </a:p>
        </p:txBody>
      </p:sp>
      <p:sp>
        <p:nvSpPr>
          <p:cNvPr id="8" name="Text Placeholder 3">
            <a:extLst>
              <a:ext uri="{FF2B5EF4-FFF2-40B4-BE49-F238E27FC236}">
                <a16:creationId xmlns:a16="http://schemas.microsoft.com/office/drawing/2014/main" id="{2831DC2C-CC12-43C8-80E5-6D722A252171}"/>
              </a:ext>
            </a:extLst>
          </p:cNvPr>
          <p:cNvSpPr>
            <a:spLocks noGrp="1"/>
          </p:cNvSpPr>
          <p:nvPr>
            <p:ph type="body" sz="quarter" idx="10"/>
          </p:nvPr>
        </p:nvSpPr>
        <p:spPr>
          <a:xfrm>
            <a:off x="429383" y="1498508"/>
            <a:ext cx="4888899" cy="5221879"/>
          </a:xfrm>
        </p:spPr>
        <p:txBody>
          <a:bodyPr/>
          <a:lstStyle/>
          <a:p>
            <a:pPr marL="457200" indent="-457200">
              <a:spcBef>
                <a:spcPts val="600"/>
              </a:spcBef>
              <a:buFont typeface="Arial" panose="020B0604020202020204" pitchFamily="34" charset="0"/>
              <a:buChar char="•"/>
            </a:pPr>
            <a:r>
              <a:rPr lang="en-US" sz="2400"/>
              <a:t>Symptoms:</a:t>
            </a:r>
          </a:p>
          <a:p>
            <a:pPr marL="905393" lvl="2" indent="-457200">
              <a:spcBef>
                <a:spcPts val="600"/>
              </a:spcBef>
              <a:buFont typeface="Arial" panose="020B0604020202020204" pitchFamily="34" charset="0"/>
              <a:buChar char="•"/>
            </a:pPr>
            <a:r>
              <a:rPr lang="en-US" sz="1800"/>
              <a:t>Device joins Active Directory but user ESP times out, can’t sync any user policies from Intune, single sign-on to AAD doesn’t work with any apps</a:t>
            </a:r>
            <a:endParaRPr lang="en-US" sz="2400"/>
          </a:p>
          <a:p>
            <a:pPr marL="457200" indent="-457200">
              <a:spcBef>
                <a:spcPts val="600"/>
              </a:spcBef>
              <a:buFont typeface="Arial" panose="020B0604020202020204" pitchFamily="34" charset="0"/>
              <a:buChar char="•"/>
            </a:pPr>
            <a:r>
              <a:rPr lang="en-US" sz="2400"/>
              <a:t>Typical cause:</a:t>
            </a:r>
          </a:p>
          <a:p>
            <a:pPr marL="681297" lvl="1" indent="-457200">
              <a:spcBef>
                <a:spcPts val="600"/>
              </a:spcBef>
              <a:buFont typeface="Arial" panose="020B0604020202020204" pitchFamily="34" charset="0"/>
              <a:buChar char="•"/>
            </a:pPr>
            <a:r>
              <a:rPr lang="en-US" sz="1812"/>
              <a:t>Hybrid Azure AD Join background process isn’t completing (can take up to 30 minutes with AAD Connect when using password hash or passthrough authentication; typically faster with ADFS)</a:t>
            </a:r>
          </a:p>
          <a:p>
            <a:pPr marL="681297" lvl="1" indent="-457200">
              <a:spcBef>
                <a:spcPts val="600"/>
              </a:spcBef>
              <a:buFont typeface="Arial" panose="020B0604020202020204" pitchFamily="34" charset="0"/>
              <a:buChar char="•"/>
            </a:pPr>
            <a:r>
              <a:rPr lang="en-US" sz="1812"/>
              <a:t>Problems can be related to networking (can’t talk to AAD endpoints), configuration (devices aren’t being synced from AD to AAD due to misconfiguration, e.g. excluding the OU that the devices are in)</a:t>
            </a:r>
          </a:p>
        </p:txBody>
      </p:sp>
      <p:sp>
        <p:nvSpPr>
          <p:cNvPr id="7" name="Text Placeholder 3">
            <a:extLst>
              <a:ext uri="{FF2B5EF4-FFF2-40B4-BE49-F238E27FC236}">
                <a16:creationId xmlns:a16="http://schemas.microsoft.com/office/drawing/2014/main" id="{4A354E0C-5104-417D-B796-33D5792EB89B}"/>
              </a:ext>
            </a:extLst>
          </p:cNvPr>
          <p:cNvSpPr txBox="1">
            <a:spLocks/>
          </p:cNvSpPr>
          <p:nvPr/>
        </p:nvSpPr>
        <p:spPr>
          <a:xfrm>
            <a:off x="6346857" y="1498508"/>
            <a:ext cx="4888899" cy="3801041"/>
          </a:xfrm>
          <a:prstGeom prst="rect">
            <a:avLst/>
          </a:prstGeom>
        </p:spPr>
        <p:txBody>
          <a:bodyPr vert="horz" wrap="square" lIns="0" tIns="0" rIns="0" bIns="0" rtlCol="0">
            <a:spAutoFit/>
          </a:bodyPr>
          <a:lstStyle>
            <a:lvl1pPr marL="0"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2549" b="0" i="0" kern="1200" spc="0" baseline="0">
                <a:solidFill>
                  <a:srgbClr val="000000"/>
                </a:solidFill>
                <a:latin typeface="+mn-lt"/>
                <a:ea typeface="+mn-ea"/>
                <a:cs typeface="+mn-cs"/>
              </a:defRPr>
            </a:lvl1pPr>
            <a:lvl2pPr marL="224097"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1961"/>
              </a:spcBef>
              <a:spcAft>
                <a:spcPts val="0"/>
              </a:spcAft>
              <a:buClrTx/>
              <a:buSzPct val="90000"/>
              <a:buFont typeface="Wingdings" panose="05000000000000000000" pitchFamily="2" charset="2"/>
              <a:buNone/>
              <a:tabLst/>
              <a:defRPr sz="1961" kern="1200" spc="0" baseline="0">
                <a:solidFill>
                  <a:srgbClr val="000000"/>
                </a:solidFill>
                <a:latin typeface="+mn-lt"/>
                <a:ea typeface="+mn-ea"/>
                <a:cs typeface="+mn-cs"/>
              </a:defRPr>
            </a:lvl3pPr>
            <a:lvl4pPr marL="672290" marR="0" indent="0" algn="l" defTabSz="914367" rtl="0" eaLnBrk="1" fontAlgn="auto" latinLnBrk="0" hangingPunct="1">
              <a:lnSpc>
                <a:spcPct val="90000"/>
              </a:lnSpc>
              <a:spcBef>
                <a:spcPts val="0"/>
              </a:spcBef>
              <a:spcAft>
                <a:spcPts val="1274"/>
              </a:spcAft>
              <a:buClrTx/>
              <a:buSzPct val="90000"/>
              <a:buFont typeface="Wingdings" panose="05000000000000000000" pitchFamily="2" charset="2"/>
              <a:buNone/>
              <a:tabLst/>
              <a:defRPr sz="1961" kern="1200" spc="0" baseline="0">
                <a:solidFill>
                  <a:srgbClr val="000000"/>
                </a:solidFill>
                <a:latin typeface="+mn-lt"/>
                <a:ea typeface="+mn-ea"/>
                <a:cs typeface="+mn-cs"/>
              </a:defRPr>
            </a:lvl4pPr>
            <a:lvl5pPr marL="896386"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1568" kern="1200" spc="0" baseline="0">
                <a:solidFill>
                  <a:srgbClr val="000000"/>
                </a:soli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457200" marR="0" lvl="0"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Segoe UI"/>
                <a:ea typeface="+mn-ea"/>
                <a:cs typeface="+mn-cs"/>
              </a:rPr>
              <a:t>Recommendation:</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Check output of “DSREGCMD /STATUS” to see if the process has completed</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Check the AAD event log for any errors (e.g. network connectivity)</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Verify AAD Connect configuration</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See if the AD device has synced to AAD (there should be two devices in AAD for each Hybrid AADJ device)</a:t>
            </a:r>
          </a:p>
          <a:p>
            <a:pPr marL="905393" marR="0" lvl="2" indent="-457200" algn="l" defTabSz="914367" rtl="0" eaLnBrk="1" fontAlgn="auto" latinLnBrk="0" hangingPunct="1">
              <a:lnSpc>
                <a:spcPct val="100000"/>
              </a:lnSpc>
              <a:spcBef>
                <a:spcPts val="600"/>
              </a:spcBef>
              <a:spcAft>
                <a:spcPts val="0"/>
              </a:spcAft>
              <a:buClrTx/>
              <a:buSzPct val="90000"/>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Segoe UI"/>
                <a:ea typeface="+mn-ea"/>
                <a:cs typeface="+mn-cs"/>
              </a:rPr>
              <a:t>If using third-party federation providers (e.g. Ping, </a:t>
            </a:r>
            <a:r>
              <a:rPr kumimoji="0" lang="en-US" sz="1800" b="0" i="0" u="none" strike="noStrike" kern="1200" cap="none" spc="0" normalizeH="0" baseline="0" noProof="0" err="1">
                <a:ln>
                  <a:noFill/>
                </a:ln>
                <a:solidFill>
                  <a:srgbClr val="000000"/>
                </a:solidFill>
                <a:effectLst/>
                <a:uLnTx/>
                <a:uFillTx/>
                <a:latin typeface="Segoe UI"/>
                <a:ea typeface="+mn-ea"/>
                <a:cs typeface="+mn-cs"/>
              </a:rPr>
              <a:t>Okta</a:t>
            </a:r>
            <a:r>
              <a:rPr kumimoji="0" lang="en-US" sz="1800" b="0" i="0" u="none" strike="noStrike" kern="1200" cap="none" spc="0" normalizeH="0" baseline="0" noProof="0">
                <a:ln>
                  <a:noFill/>
                </a:ln>
                <a:solidFill>
                  <a:srgbClr val="000000"/>
                </a:solidFill>
                <a:effectLst/>
                <a:uLnTx/>
                <a:uFillTx/>
                <a:latin typeface="Segoe UI"/>
                <a:ea typeface="+mn-ea"/>
                <a:cs typeface="+mn-cs"/>
              </a:rPr>
              <a:t>) make sure they are configured properly</a:t>
            </a:r>
          </a:p>
        </p:txBody>
      </p:sp>
    </p:spTree>
    <p:extLst>
      <p:ext uri="{BB962C8B-B14F-4D97-AF65-F5344CB8AC3E}">
        <p14:creationId xmlns:p14="http://schemas.microsoft.com/office/powerpoint/2010/main" val="131959352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A78C1EA-A9F6-4349-B4A1-19702254EDF8}"/>
              </a:ext>
            </a:extLst>
          </p:cNvPr>
          <p:cNvSpPr>
            <a:spLocks noGrp="1"/>
          </p:cNvSpPr>
          <p:nvPr>
            <p:ph type="body" sz="quarter" idx="10"/>
          </p:nvPr>
        </p:nvSpPr>
        <p:spPr>
          <a:xfrm>
            <a:off x="429383" y="2124908"/>
            <a:ext cx="11333080" cy="2896819"/>
          </a:xfrm>
        </p:spPr>
        <p:txBody>
          <a:bodyPr/>
          <a:lstStyle/>
          <a:p>
            <a:pPr marL="457200" indent="-457200">
              <a:buFont typeface="Arial" panose="020B0604020202020204" pitchFamily="34" charset="0"/>
              <a:buChar char="•"/>
            </a:pPr>
            <a:r>
              <a:rPr lang="en-US">
                <a:hlinkClick r:id="rId3"/>
              </a:rPr>
              <a:t>Troubleshooting Windows Autopilot, a reference</a:t>
            </a:r>
            <a:endParaRPr lang="en-US"/>
          </a:p>
          <a:p>
            <a:pPr marL="457200" indent="-457200">
              <a:buFont typeface="Arial" panose="020B0604020202020204" pitchFamily="34" charset="0"/>
              <a:buChar char="•"/>
            </a:pPr>
            <a:r>
              <a:rPr lang="en-US">
                <a:hlinkClick r:id="rId4"/>
              </a:rPr>
              <a:t>TPM Attestation: What can possibly go wrong?</a:t>
            </a:r>
            <a:endParaRPr lang="en-US"/>
          </a:p>
          <a:p>
            <a:pPr marL="457200" indent="-457200">
              <a:buFont typeface="Arial" panose="020B0604020202020204" pitchFamily="34" charset="0"/>
              <a:buChar char="•"/>
            </a:pPr>
            <a:r>
              <a:rPr lang="en-US">
                <a:hlinkClick r:id="rId5"/>
              </a:rPr>
              <a:t>Windows Autopilot oddities</a:t>
            </a:r>
            <a:endParaRPr lang="en-US"/>
          </a:p>
          <a:p>
            <a:pPr marL="457200" indent="-457200">
              <a:buFont typeface="Arial" panose="020B0604020202020204" pitchFamily="34" charset="0"/>
              <a:buChar char="•"/>
            </a:pPr>
            <a:r>
              <a:rPr lang="en-US">
                <a:hlinkClick r:id="rId6"/>
              </a:rPr>
              <a:t>Windows Autopilot docs</a:t>
            </a:r>
            <a:endParaRPr lang="en-US"/>
          </a:p>
          <a:p>
            <a:pPr marL="681297" lvl="1" indent="-457200">
              <a:buFont typeface="Arial" panose="020B0604020202020204" pitchFamily="34" charset="0"/>
              <a:buChar char="•"/>
            </a:pPr>
            <a:r>
              <a:rPr lang="en-US">
                <a:hlinkClick r:id="rId7"/>
              </a:rPr>
              <a:t>Windows Autopilot - known issues</a:t>
            </a:r>
            <a:endParaRPr lang="en-US"/>
          </a:p>
        </p:txBody>
      </p:sp>
      <p:sp>
        <p:nvSpPr>
          <p:cNvPr id="7" name="Title 6">
            <a:extLst>
              <a:ext uri="{FF2B5EF4-FFF2-40B4-BE49-F238E27FC236}">
                <a16:creationId xmlns:a16="http://schemas.microsoft.com/office/drawing/2014/main" id="{C8432069-6E86-46F3-9BF1-43F4DB18F49B}"/>
              </a:ext>
            </a:extLst>
          </p:cNvPr>
          <p:cNvSpPr>
            <a:spLocks noGrp="1"/>
          </p:cNvSpPr>
          <p:nvPr>
            <p:ph type="title"/>
          </p:nvPr>
        </p:nvSpPr>
        <p:spPr/>
        <p:txBody>
          <a:bodyPr/>
          <a:lstStyle/>
          <a:p>
            <a:r>
              <a:rPr lang="en-US"/>
              <a:t>Windows AutoPilot // </a:t>
            </a:r>
            <a:r>
              <a:rPr lang="en-US" sz="3200">
                <a:solidFill>
                  <a:schemeClr val="accent1"/>
                </a:solidFill>
              </a:rPr>
              <a:t>More troubleshooting info…</a:t>
            </a:r>
            <a:endParaRPr lang="en-US">
              <a:solidFill>
                <a:schemeClr val="accent1"/>
              </a:solidFill>
            </a:endParaRPr>
          </a:p>
        </p:txBody>
      </p:sp>
      <p:sp>
        <p:nvSpPr>
          <p:cNvPr id="4" name="Text Placeholder 2">
            <a:extLst>
              <a:ext uri="{FF2B5EF4-FFF2-40B4-BE49-F238E27FC236}">
                <a16:creationId xmlns:a16="http://schemas.microsoft.com/office/drawing/2014/main" id="{05F0B7B7-4BBA-40D0-8016-1DCAA02D8B02}"/>
              </a:ext>
            </a:extLst>
          </p:cNvPr>
          <p:cNvSpPr txBox="1">
            <a:spLocks/>
          </p:cNvSpPr>
          <p:nvPr/>
        </p:nvSpPr>
        <p:spPr>
          <a:xfrm>
            <a:off x="-126324" y="2721655"/>
            <a:ext cx="11888787" cy="3581400"/>
          </a:xfrm>
          <a:prstGeom prst="rect">
            <a:avLst/>
          </a:prstGeom>
        </p:spPr>
        <p:txBody>
          <a:bodyPr/>
          <a:lst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85800" marR="0" lvl="2"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a:pPr>
            <a:endParaRPr kumimoji="0" lang="en-US" sz="2200" b="0" i="0" u="none" strike="noStrike" kern="1200" cap="none" spc="0" normalizeH="0" baseline="0" noProof="0">
              <a:ln>
                <a:noFill/>
              </a:ln>
              <a:gradFill>
                <a:gsLst>
                  <a:gs pos="1250">
                    <a:srgbClr val="282828"/>
                  </a:gs>
                  <a:gs pos="100000">
                    <a:srgbClr val="282828"/>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436282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472145-5FF8-437C-85DD-AF31CCBE154F}"/>
              </a:ext>
            </a:extLst>
          </p:cNvPr>
          <p:cNvSpPr>
            <a:spLocks noGrp="1"/>
          </p:cNvSpPr>
          <p:nvPr>
            <p:ph type="body" sz="quarter" idx="10"/>
          </p:nvPr>
        </p:nvSpPr>
        <p:spPr>
          <a:xfrm>
            <a:off x="429383" y="1637228"/>
            <a:ext cx="11333080" cy="4025076"/>
          </a:xfrm>
        </p:spPr>
        <p:txBody>
          <a:bodyPr/>
          <a:lstStyle/>
          <a:p>
            <a:pPr marL="237607" indent="-228600" defTabSz="932742">
              <a:lnSpc>
                <a:spcPct val="90000"/>
              </a:lnSpc>
              <a:spcBef>
                <a:spcPct val="20000"/>
              </a:spcBef>
              <a:buFont typeface="Wingdings" panose="05000000000000000000" pitchFamily="2" charset="2"/>
              <a:buChar char=""/>
              <a:defRPr/>
            </a:pPr>
            <a:r>
              <a:rPr lang="en-US" sz="2988">
                <a:gradFill>
                  <a:gsLst>
                    <a:gs pos="1250">
                      <a:srgbClr val="282828"/>
                    </a:gs>
                    <a:gs pos="100000">
                      <a:srgbClr val="282828"/>
                    </a:gs>
                  </a:gsLst>
                  <a:lin ang="5400000" scaled="0"/>
                </a:gradFill>
              </a:rPr>
              <a:t>Use physical machines when required</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Self-deploying mode</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White glove (also requires Ethernet connection)</a:t>
            </a:r>
          </a:p>
          <a:p>
            <a:pPr marL="466207" lvl="1" indent="-228600" defTabSz="932742">
              <a:spcBef>
                <a:spcPct val="20000"/>
              </a:spcBef>
              <a:buFont typeface="Wingdings" panose="05000000000000000000" pitchFamily="2" charset="2"/>
              <a:buChar char=""/>
              <a:defRPr/>
            </a:pPr>
            <a:endParaRPr lang="en-US" sz="2000">
              <a:gradFill>
                <a:gsLst>
                  <a:gs pos="1250">
                    <a:srgbClr val="282828"/>
                  </a:gs>
                  <a:gs pos="100000">
                    <a:srgbClr val="282828"/>
                  </a:gs>
                </a:gsLst>
                <a:lin ang="5400000" scaled="0"/>
              </a:gradFill>
            </a:endParaRPr>
          </a:p>
          <a:p>
            <a:pPr marL="237607" indent="-228600" defTabSz="932742">
              <a:lnSpc>
                <a:spcPct val="90000"/>
              </a:lnSpc>
              <a:spcBef>
                <a:spcPct val="20000"/>
              </a:spcBef>
              <a:buFont typeface="Wingdings" panose="05000000000000000000" pitchFamily="2" charset="2"/>
              <a:buChar char=""/>
              <a:defRPr/>
            </a:pPr>
            <a:r>
              <a:rPr lang="en-US" sz="2788">
                <a:gradFill>
                  <a:gsLst>
                    <a:gs pos="1250">
                      <a:srgbClr val="282828"/>
                    </a:gs>
                    <a:gs pos="100000">
                      <a:srgbClr val="282828"/>
                    </a:gs>
                  </a:gsLst>
                  <a:lin ang="5400000" scaled="0"/>
                </a:gradFill>
              </a:rPr>
              <a:t>Use virtual machines otherwise to speed testing</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Useful to create checkpoints/snapshots to quickly roll back</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To avoid issues with cached Autopilot profiles, create checkpoint at the beginning of OOBE with no network adapter connected</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Be careful with Hybrid Azure AD Join, can be difficult to reset/rollback (if in doubt, unregister the machine, re-register it, make sure it’s again in the right AAD group and gets the right Autopilot profile, then try again)</a:t>
            </a:r>
          </a:p>
        </p:txBody>
      </p:sp>
      <p:sp>
        <p:nvSpPr>
          <p:cNvPr id="7" name="Title 6">
            <a:extLst>
              <a:ext uri="{FF2B5EF4-FFF2-40B4-BE49-F238E27FC236}">
                <a16:creationId xmlns:a16="http://schemas.microsoft.com/office/drawing/2014/main" id="{C8432069-6E86-46F3-9BF1-43F4DB18F49B}"/>
              </a:ext>
            </a:extLst>
          </p:cNvPr>
          <p:cNvSpPr>
            <a:spLocks noGrp="1"/>
          </p:cNvSpPr>
          <p:nvPr>
            <p:ph type="title"/>
          </p:nvPr>
        </p:nvSpPr>
        <p:spPr/>
        <p:txBody>
          <a:bodyPr/>
          <a:lstStyle/>
          <a:p>
            <a:r>
              <a:rPr lang="en-US"/>
              <a:t>Windows AutoPilot // </a:t>
            </a:r>
            <a:r>
              <a:rPr lang="en-US" sz="3200">
                <a:solidFill>
                  <a:schemeClr val="accent1"/>
                </a:solidFill>
              </a:rPr>
              <a:t>Best Practices</a:t>
            </a:r>
            <a:endParaRPr lang="en-US">
              <a:solidFill>
                <a:schemeClr val="accent1"/>
              </a:solidFill>
            </a:endParaRPr>
          </a:p>
        </p:txBody>
      </p:sp>
    </p:spTree>
    <p:extLst>
      <p:ext uri="{BB962C8B-B14F-4D97-AF65-F5344CB8AC3E}">
        <p14:creationId xmlns:p14="http://schemas.microsoft.com/office/powerpoint/2010/main" val="2900308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472145-5FF8-437C-85DD-AF31CCBE154F}"/>
              </a:ext>
            </a:extLst>
          </p:cNvPr>
          <p:cNvSpPr>
            <a:spLocks noGrp="1"/>
          </p:cNvSpPr>
          <p:nvPr>
            <p:ph type="body" sz="quarter" idx="10"/>
          </p:nvPr>
        </p:nvSpPr>
        <p:spPr>
          <a:xfrm>
            <a:off x="429383" y="1637228"/>
            <a:ext cx="11333080" cy="2814488"/>
          </a:xfrm>
        </p:spPr>
        <p:txBody>
          <a:bodyPr/>
          <a:lstStyle/>
          <a:p>
            <a:pPr marL="237607" indent="-228600" defTabSz="932742">
              <a:lnSpc>
                <a:spcPct val="90000"/>
              </a:lnSpc>
              <a:spcBef>
                <a:spcPct val="20000"/>
              </a:spcBef>
              <a:buFont typeface="Wingdings" panose="05000000000000000000" pitchFamily="2" charset="2"/>
              <a:buChar char=""/>
              <a:defRPr/>
            </a:pPr>
            <a:r>
              <a:rPr lang="en-US" sz="2988">
                <a:gradFill>
                  <a:gsLst>
                    <a:gs pos="1250">
                      <a:srgbClr val="282828"/>
                    </a:gs>
                    <a:gs pos="100000">
                      <a:srgbClr val="282828"/>
                    </a:gs>
                  </a:gsLst>
                  <a:lin ang="5400000" scaled="0"/>
                </a:gradFill>
              </a:rPr>
              <a:t>Test one thing at a time</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First, try a manual Azure AD join (device not registered with Autopilot, not assigned an Autopilot profile) or a manual AD join with Hybrid Azure AD Join enabled/configured.  If these don’t work, you can’t expect Autopilot to magically fix the issues.</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Once manual processes work, register the device with Autopilot, ensure it has a profile assigned, and try again to confirm the basic Autopilot flow.</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Add device configuration polices, or other simple configurations.</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Add apps.</a:t>
            </a:r>
          </a:p>
        </p:txBody>
      </p:sp>
      <p:sp>
        <p:nvSpPr>
          <p:cNvPr id="7" name="Title 6">
            <a:extLst>
              <a:ext uri="{FF2B5EF4-FFF2-40B4-BE49-F238E27FC236}">
                <a16:creationId xmlns:a16="http://schemas.microsoft.com/office/drawing/2014/main" id="{C8432069-6E86-46F3-9BF1-43F4DB18F49B}"/>
              </a:ext>
            </a:extLst>
          </p:cNvPr>
          <p:cNvSpPr>
            <a:spLocks noGrp="1"/>
          </p:cNvSpPr>
          <p:nvPr>
            <p:ph type="title"/>
          </p:nvPr>
        </p:nvSpPr>
        <p:spPr/>
        <p:txBody>
          <a:bodyPr/>
          <a:lstStyle/>
          <a:p>
            <a:r>
              <a:rPr lang="en-US"/>
              <a:t>Windows AutoPilot // </a:t>
            </a:r>
            <a:r>
              <a:rPr lang="en-US" sz="3200">
                <a:solidFill>
                  <a:schemeClr val="accent1"/>
                </a:solidFill>
              </a:rPr>
              <a:t>Best Practices</a:t>
            </a:r>
            <a:endParaRPr lang="en-US">
              <a:solidFill>
                <a:schemeClr val="accent1"/>
              </a:solidFill>
            </a:endParaRPr>
          </a:p>
        </p:txBody>
      </p:sp>
    </p:spTree>
    <p:extLst>
      <p:ext uri="{BB962C8B-B14F-4D97-AF65-F5344CB8AC3E}">
        <p14:creationId xmlns:p14="http://schemas.microsoft.com/office/powerpoint/2010/main" val="1624709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472145-5FF8-437C-85DD-AF31CCBE154F}"/>
              </a:ext>
            </a:extLst>
          </p:cNvPr>
          <p:cNvSpPr>
            <a:spLocks noGrp="1"/>
          </p:cNvSpPr>
          <p:nvPr>
            <p:ph type="body" sz="quarter" idx="10"/>
          </p:nvPr>
        </p:nvSpPr>
        <p:spPr>
          <a:xfrm>
            <a:off x="429383" y="1637228"/>
            <a:ext cx="11333080" cy="1460272"/>
          </a:xfrm>
        </p:spPr>
        <p:txBody>
          <a:bodyPr/>
          <a:lstStyle/>
          <a:p>
            <a:pPr marL="237607" indent="-228600" defTabSz="932742">
              <a:lnSpc>
                <a:spcPct val="90000"/>
              </a:lnSpc>
              <a:spcBef>
                <a:spcPct val="20000"/>
              </a:spcBef>
              <a:buFont typeface="Wingdings" panose="05000000000000000000" pitchFamily="2" charset="2"/>
              <a:buChar char=""/>
              <a:defRPr/>
            </a:pPr>
            <a:r>
              <a:rPr lang="en-US" sz="2988">
                <a:gradFill>
                  <a:gsLst>
                    <a:gs pos="1250">
                      <a:srgbClr val="282828"/>
                    </a:gs>
                    <a:gs pos="100000">
                      <a:srgbClr val="282828"/>
                    </a:gs>
                  </a:gsLst>
                  <a:lin ang="5400000" scaled="0"/>
                </a:gradFill>
              </a:rPr>
              <a:t>Always gather failure details</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Grab a screen shot</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Capture logs with “mdmdiagnosticstool.exe -area </a:t>
            </a:r>
            <a:r>
              <a:rPr lang="en-US" sz="2000" err="1">
                <a:gradFill>
                  <a:gsLst>
                    <a:gs pos="1250">
                      <a:srgbClr val="282828"/>
                    </a:gs>
                    <a:gs pos="100000">
                      <a:srgbClr val="282828"/>
                    </a:gs>
                  </a:gsLst>
                  <a:lin ang="5400000" scaled="0"/>
                </a:gradFill>
              </a:rPr>
              <a:t>Autopilot;TPM</a:t>
            </a:r>
            <a:r>
              <a:rPr lang="en-US" sz="2000">
                <a:gradFill>
                  <a:gsLst>
                    <a:gs pos="1250">
                      <a:srgbClr val="282828"/>
                    </a:gs>
                    <a:gs pos="100000">
                      <a:srgbClr val="282828"/>
                    </a:gs>
                  </a:gsLst>
                  <a:lin ang="5400000" scaled="0"/>
                </a:gradFill>
              </a:rPr>
              <a:t> -cab c:\autopilot.cab” (support teams will ask for them)</a:t>
            </a:r>
          </a:p>
        </p:txBody>
      </p:sp>
      <p:sp>
        <p:nvSpPr>
          <p:cNvPr id="7" name="Title 6">
            <a:extLst>
              <a:ext uri="{FF2B5EF4-FFF2-40B4-BE49-F238E27FC236}">
                <a16:creationId xmlns:a16="http://schemas.microsoft.com/office/drawing/2014/main" id="{C8432069-6E86-46F3-9BF1-43F4DB18F49B}"/>
              </a:ext>
            </a:extLst>
          </p:cNvPr>
          <p:cNvSpPr>
            <a:spLocks noGrp="1"/>
          </p:cNvSpPr>
          <p:nvPr>
            <p:ph type="title"/>
          </p:nvPr>
        </p:nvSpPr>
        <p:spPr/>
        <p:txBody>
          <a:bodyPr/>
          <a:lstStyle/>
          <a:p>
            <a:r>
              <a:rPr lang="en-US"/>
              <a:t>Windows AutoPilot // </a:t>
            </a:r>
            <a:r>
              <a:rPr lang="en-US" sz="3200">
                <a:solidFill>
                  <a:schemeClr val="accent1"/>
                </a:solidFill>
              </a:rPr>
              <a:t>Best Practices</a:t>
            </a:r>
            <a:endParaRPr lang="en-US">
              <a:solidFill>
                <a:schemeClr val="accent1"/>
              </a:solidFill>
            </a:endParaRPr>
          </a:p>
        </p:txBody>
      </p:sp>
    </p:spTree>
    <p:extLst>
      <p:ext uri="{BB962C8B-B14F-4D97-AF65-F5344CB8AC3E}">
        <p14:creationId xmlns:p14="http://schemas.microsoft.com/office/powerpoint/2010/main" val="1625538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472145-5FF8-437C-85DD-AF31CCBE154F}"/>
              </a:ext>
            </a:extLst>
          </p:cNvPr>
          <p:cNvSpPr>
            <a:spLocks noGrp="1"/>
          </p:cNvSpPr>
          <p:nvPr>
            <p:ph type="body" sz="quarter" idx="10"/>
          </p:nvPr>
        </p:nvSpPr>
        <p:spPr>
          <a:xfrm>
            <a:off x="429383" y="1637228"/>
            <a:ext cx="11333080" cy="1521827"/>
          </a:xfrm>
        </p:spPr>
        <p:txBody>
          <a:bodyPr/>
          <a:lstStyle/>
          <a:p>
            <a:pPr marL="237607" indent="-228600" defTabSz="932742">
              <a:lnSpc>
                <a:spcPct val="90000"/>
              </a:lnSpc>
              <a:spcBef>
                <a:spcPct val="20000"/>
              </a:spcBef>
              <a:buFont typeface="Wingdings" panose="05000000000000000000" pitchFamily="2" charset="2"/>
              <a:buChar char=""/>
              <a:defRPr/>
            </a:pPr>
            <a:r>
              <a:rPr lang="en-US" sz="2988">
                <a:gradFill>
                  <a:gsLst>
                    <a:gs pos="1250">
                      <a:srgbClr val="282828"/>
                    </a:gs>
                    <a:gs pos="100000">
                      <a:srgbClr val="282828"/>
                    </a:gs>
                  </a:gsLst>
                  <a:lin ang="5400000" scaled="0"/>
                </a:gradFill>
              </a:rPr>
              <a:t>Open support cases with the Intune support team</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Intune portal, “Help and Support” node</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Support included with Intune subscription</a:t>
            </a:r>
          </a:p>
          <a:p>
            <a:pPr marL="466207" lvl="1" indent="-228600" defTabSz="932742">
              <a:spcBef>
                <a:spcPct val="20000"/>
              </a:spcBef>
              <a:buFont typeface="Wingdings" panose="05000000000000000000" pitchFamily="2" charset="2"/>
              <a:buChar char=""/>
              <a:defRPr/>
            </a:pPr>
            <a:r>
              <a:rPr lang="en-US" sz="2000">
                <a:gradFill>
                  <a:gsLst>
                    <a:gs pos="1250">
                      <a:srgbClr val="282828"/>
                    </a:gs>
                    <a:gs pos="100000">
                      <a:srgbClr val="282828"/>
                    </a:gs>
                  </a:gsLst>
                  <a:lin ang="5400000" scaled="0"/>
                </a:gradFill>
              </a:rPr>
              <a:t>If you have an existing CSS case with Windows, ask to have it transferred to Intune</a:t>
            </a:r>
          </a:p>
        </p:txBody>
      </p:sp>
      <p:sp>
        <p:nvSpPr>
          <p:cNvPr id="7" name="Title 6">
            <a:extLst>
              <a:ext uri="{FF2B5EF4-FFF2-40B4-BE49-F238E27FC236}">
                <a16:creationId xmlns:a16="http://schemas.microsoft.com/office/drawing/2014/main" id="{C8432069-6E86-46F3-9BF1-43F4DB18F49B}"/>
              </a:ext>
            </a:extLst>
          </p:cNvPr>
          <p:cNvSpPr>
            <a:spLocks noGrp="1"/>
          </p:cNvSpPr>
          <p:nvPr>
            <p:ph type="title"/>
          </p:nvPr>
        </p:nvSpPr>
        <p:spPr/>
        <p:txBody>
          <a:bodyPr/>
          <a:lstStyle/>
          <a:p>
            <a:r>
              <a:rPr lang="en-US"/>
              <a:t>Windows AutoPilot // </a:t>
            </a:r>
            <a:r>
              <a:rPr lang="en-US" sz="3200">
                <a:solidFill>
                  <a:schemeClr val="accent1"/>
                </a:solidFill>
              </a:rPr>
              <a:t>Best Practices</a:t>
            </a:r>
            <a:endParaRPr lang="en-US">
              <a:solidFill>
                <a:schemeClr val="accent1"/>
              </a:solidFill>
            </a:endParaRPr>
          </a:p>
        </p:txBody>
      </p:sp>
    </p:spTree>
    <p:extLst>
      <p:ext uri="{BB962C8B-B14F-4D97-AF65-F5344CB8AC3E}">
        <p14:creationId xmlns:p14="http://schemas.microsoft.com/office/powerpoint/2010/main" val="1888778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5A0E-A120-432C-9EEF-2A7D701BEC4E}"/>
              </a:ext>
            </a:extLst>
          </p:cNvPr>
          <p:cNvSpPr>
            <a:spLocks noGrp="1"/>
          </p:cNvSpPr>
          <p:nvPr>
            <p:ph type="ctrTitle"/>
          </p:nvPr>
        </p:nvSpPr>
        <p:spPr>
          <a:xfrm>
            <a:off x="0" y="85298"/>
            <a:ext cx="12192000" cy="4168674"/>
          </a:xfrm>
        </p:spPr>
        <p:txBody>
          <a:bodyPr>
            <a:noAutofit/>
          </a:bodyPr>
          <a:lstStyle/>
          <a:p>
            <a:r>
              <a:rPr lang="en-US" sz="11500" dirty="0">
                <a:gradFill flip="none" rotWithShape="1">
                  <a:gsLst>
                    <a:gs pos="9000">
                      <a:srgbClr val="7030A0"/>
                    </a:gs>
                    <a:gs pos="21000">
                      <a:schemeClr val="accent5">
                        <a:lumMod val="67000"/>
                      </a:schemeClr>
                    </a:gs>
                    <a:gs pos="40000">
                      <a:srgbClr val="00B050"/>
                    </a:gs>
                    <a:gs pos="57000">
                      <a:srgbClr val="FFFF00"/>
                    </a:gs>
                    <a:gs pos="85000">
                      <a:srgbClr val="FF0000"/>
                    </a:gs>
                    <a:gs pos="71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rPr>
              <a:t>BYOVPN</a:t>
            </a:r>
            <a:endParaRPr lang="en-US" sz="11500" dirty="0">
              <a:gradFill flip="none" rotWithShape="1">
                <a:gsLst>
                  <a:gs pos="18000">
                    <a:srgbClr val="7030A0"/>
                  </a:gs>
                  <a:gs pos="32000">
                    <a:srgbClr val="00B0F0"/>
                  </a:gs>
                  <a:gs pos="45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endParaRPr>
          </a:p>
        </p:txBody>
      </p:sp>
    </p:spTree>
    <p:extLst>
      <p:ext uri="{BB962C8B-B14F-4D97-AF65-F5344CB8AC3E}">
        <p14:creationId xmlns:p14="http://schemas.microsoft.com/office/powerpoint/2010/main" val="4145967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5A0E-A120-432C-9EEF-2A7D701BEC4E}"/>
              </a:ext>
            </a:extLst>
          </p:cNvPr>
          <p:cNvSpPr>
            <a:spLocks noGrp="1"/>
          </p:cNvSpPr>
          <p:nvPr>
            <p:ph type="ctrTitle"/>
          </p:nvPr>
        </p:nvSpPr>
        <p:spPr>
          <a:xfrm>
            <a:off x="0" y="85298"/>
            <a:ext cx="12192000" cy="4168674"/>
          </a:xfrm>
        </p:spPr>
        <p:txBody>
          <a:bodyPr>
            <a:noAutofit/>
          </a:bodyPr>
          <a:lstStyle/>
          <a:p>
            <a:r>
              <a:rPr lang="en-US" sz="11500" dirty="0">
                <a:gradFill flip="none" rotWithShape="1">
                  <a:gsLst>
                    <a:gs pos="9000">
                      <a:srgbClr val="7030A0"/>
                    </a:gs>
                    <a:gs pos="21000">
                      <a:schemeClr val="accent5">
                        <a:lumMod val="67000"/>
                      </a:schemeClr>
                    </a:gs>
                    <a:gs pos="40000">
                      <a:srgbClr val="00B050"/>
                    </a:gs>
                    <a:gs pos="57000">
                      <a:srgbClr val="FFFF00"/>
                    </a:gs>
                    <a:gs pos="85000">
                      <a:srgbClr val="FF0000"/>
                    </a:gs>
                    <a:gs pos="71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rPr>
              <a:t>The End</a:t>
            </a:r>
            <a:endParaRPr lang="en-US" sz="11500" dirty="0">
              <a:gradFill flip="none" rotWithShape="1">
                <a:gsLst>
                  <a:gs pos="18000">
                    <a:srgbClr val="7030A0"/>
                  </a:gs>
                  <a:gs pos="32000">
                    <a:srgbClr val="00B0F0"/>
                  </a:gs>
                  <a:gs pos="45000">
                    <a:srgbClr val="00B050"/>
                  </a:gs>
                  <a:gs pos="57000">
                    <a:srgbClr val="FFFF00"/>
                  </a:gs>
                  <a:gs pos="91000">
                    <a:srgbClr val="FF0000"/>
                  </a:gs>
                  <a:gs pos="74000">
                    <a:srgbClr val="FFC000"/>
                  </a:gs>
                </a:gsLst>
                <a:lin ang="16200000" scaled="1"/>
                <a:tileRect/>
              </a:gradFill>
              <a:effectLst>
                <a:outerShdw blurRad="50800" dist="50800" dir="5400000" algn="ctr" rotWithShape="0">
                  <a:srgbClr val="000000">
                    <a:alpha val="83000"/>
                  </a:srgbClr>
                </a:outerShdw>
              </a:effectLst>
              <a:latin typeface="Comic Sans MS" panose="030F0702030302020204" pitchFamily="66" charset="0"/>
            </a:endParaRPr>
          </a:p>
        </p:txBody>
      </p:sp>
    </p:spTree>
    <p:extLst>
      <p:ext uri="{BB962C8B-B14F-4D97-AF65-F5344CB8AC3E}">
        <p14:creationId xmlns:p14="http://schemas.microsoft.com/office/powerpoint/2010/main" val="27327902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A817A67EC0A94983FC449C4E65AEAE" ma:contentTypeVersion="13" ma:contentTypeDescription="Create a new document." ma:contentTypeScope="" ma:versionID="64824bef6a15cac98f59b0541091c88c">
  <xsd:schema xmlns:xsd="http://www.w3.org/2001/XMLSchema" xmlns:xs="http://www.w3.org/2001/XMLSchema" xmlns:p="http://schemas.microsoft.com/office/2006/metadata/properties" xmlns:ns3="62a923dc-79d0-490d-8582-76cc8a3eb6f8" xmlns:ns4="5c5d6736-ec90-4eb1-b124-9341304157be" targetNamespace="http://schemas.microsoft.com/office/2006/metadata/properties" ma:root="true" ma:fieldsID="07aba150dc3c59d5c1c350a636d26613" ns3:_="" ns4:_="">
    <xsd:import namespace="62a923dc-79d0-490d-8582-76cc8a3eb6f8"/>
    <xsd:import namespace="5c5d6736-ec90-4eb1-b124-9341304157b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a923dc-79d0-490d-8582-76cc8a3eb6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5d6736-ec90-4eb1-b124-9341304157b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62a923dc-79d0-490d-8582-76cc8a3eb6f8" xsi:nil="true"/>
  </documentManagement>
</p:properties>
</file>

<file path=customXml/itemProps1.xml><?xml version="1.0" encoding="utf-8"?>
<ds:datastoreItem xmlns:ds="http://schemas.openxmlformats.org/officeDocument/2006/customXml" ds:itemID="{E6438129-C16E-4D12-9DDF-DEF91C6ADB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a923dc-79d0-490d-8582-76cc8a3eb6f8"/>
    <ds:schemaRef ds:uri="5c5d6736-ec90-4eb1-b124-9341304157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4D05E8-F780-48BD-9E7B-737C564775CC}">
  <ds:schemaRefs>
    <ds:schemaRef ds:uri="http://schemas.microsoft.com/sharepoint/v3/contenttype/forms"/>
  </ds:schemaRefs>
</ds:datastoreItem>
</file>

<file path=customXml/itemProps3.xml><?xml version="1.0" encoding="utf-8"?>
<ds:datastoreItem xmlns:ds="http://schemas.openxmlformats.org/officeDocument/2006/customXml" ds:itemID="{45256011-F81E-4034-B68A-F4DE825EBEC5}">
  <ds:schemaRefs>
    <ds:schemaRef ds:uri="http://schemas.microsoft.com/office/2006/metadata/properties"/>
    <ds:schemaRef ds:uri="http://schemas.microsoft.com/office/infopath/2007/PartnerControls"/>
    <ds:schemaRef ds:uri="62a923dc-79d0-490d-8582-76cc8a3eb6f8"/>
  </ds:schemaRefs>
</ds:datastoreItem>
</file>

<file path=docProps/app.xml><?xml version="1.0" encoding="utf-8"?>
<Properties xmlns="http://schemas.openxmlformats.org/officeDocument/2006/extended-properties" xmlns:vt="http://schemas.openxmlformats.org/officeDocument/2006/docPropsVTypes">
  <TotalTime>1124</TotalTime>
  <Words>2434</Words>
  <Application>Microsoft Office PowerPoint</Application>
  <PresentationFormat>Widescreen</PresentationFormat>
  <Paragraphs>351</Paragraphs>
  <Slides>29</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Calibri Light</vt:lpstr>
      <vt:lpstr>Comic Sans MS</vt:lpstr>
      <vt:lpstr>Noto Serif</vt:lpstr>
      <vt:lpstr>Segoe UI</vt:lpstr>
      <vt:lpstr>Segoe UI Semibold</vt:lpstr>
      <vt:lpstr>Wingdings</vt:lpstr>
      <vt:lpstr>Office Theme</vt:lpstr>
      <vt:lpstr>Troubleshooting Autopilot</vt:lpstr>
      <vt:lpstr>Windows enrollment cases vs all others</vt:lpstr>
      <vt:lpstr>PowerPoint Presentation</vt:lpstr>
      <vt:lpstr>PowerPoint Presentation</vt:lpstr>
      <vt:lpstr>Some common support issues</vt:lpstr>
      <vt:lpstr>Windows Autopilot // Troubleshooting on Windows 10 1803+ </vt:lpstr>
      <vt:lpstr>PowerPoint Presentation</vt:lpstr>
      <vt:lpstr>Windows Autopilot // Troubleshooting &amp; Diagnostics Vision</vt:lpstr>
      <vt:lpstr>Windows Autopilot // Remote Log Collection via Intune </vt:lpstr>
      <vt:lpstr>Microsoft Intune // Troubleshooting Pane </vt:lpstr>
      <vt:lpstr>Microsoft Intune // App Install Status Pane </vt:lpstr>
      <vt:lpstr>Microsoft Intune // Device Managed Apps Pane </vt:lpstr>
      <vt:lpstr>Microsoft Intune // Win32 App Log Collection </vt:lpstr>
      <vt:lpstr>Windows Autopilot // Device lifecycle </vt:lpstr>
      <vt:lpstr>Windows Autopilot // Network troubleshooting </vt:lpstr>
      <vt:lpstr>Windows Autopilot // Azure AD Join failures</vt:lpstr>
      <vt:lpstr>Windows Autopilot // Enrollment failures </vt:lpstr>
      <vt:lpstr>Windows Autopilot // Enrollment status page timeouts </vt:lpstr>
      <vt:lpstr>New ESP PowerShell script:  Set-ExecutionPolicy bypass Install-Script Get-AutopilotESPStatus Get-AutopilotESPStatus </vt:lpstr>
      <vt:lpstr>Windows Autopilot // TPM attestation errors </vt:lpstr>
      <vt:lpstr>Windows Autopilot // Acts like it’s not registered with Autopilot</vt:lpstr>
      <vt:lpstr>Windows Autopilot // Hybrid Azure AD Join process does not complete</vt:lpstr>
      <vt:lpstr>Windows AutoPilot // More troubleshooting info…</vt:lpstr>
      <vt:lpstr>Windows AutoPilot // Best Practices</vt:lpstr>
      <vt:lpstr>Windows AutoPilot // Best Practices</vt:lpstr>
      <vt:lpstr>Windows AutoPilot // Best Practices</vt:lpstr>
      <vt:lpstr>Windows AutoPilot // Best Practices</vt:lpstr>
      <vt:lpstr>BYOVPN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Troubleshooting Autopilot</dc:title>
  <dc:creator>Spencer Shumway</dc:creator>
  <cp:lastModifiedBy>Spencer Shumway</cp:lastModifiedBy>
  <cp:revision>1</cp:revision>
  <dcterms:created xsi:type="dcterms:W3CDTF">2020-03-19T22:03:22Z</dcterms:created>
  <dcterms:modified xsi:type="dcterms:W3CDTF">2020-03-20T16:48:46Z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etDate">
    <vt:lpwstr>2020-03-19T22:03:22Z</vt:lpwstr>
  </property>
  <property fmtid="{D5CDD505-2E9C-101B-9397-08002B2CF9AE}" pid="4" name="MSIP_Label_f42aa342-8706-4288-bd11-ebb85995028c_Method">
    <vt:lpwstr>Standard</vt:lpwstr>
  </property>
  <property fmtid="{D5CDD505-2E9C-101B-9397-08002B2CF9AE}" pid="5" name="MSIP_Label_f42aa342-8706-4288-bd11-ebb85995028c_Name">
    <vt:lpwstr>Internal</vt:lpwstr>
  </property>
  <property fmtid="{D5CDD505-2E9C-101B-9397-08002B2CF9AE}" pid="6" name="MSIP_Label_f42aa342-8706-4288-bd11-ebb85995028c_SiteId">
    <vt:lpwstr>72f988bf-86f1-41af-91ab-2d7cd011db47</vt:lpwstr>
  </property>
  <property fmtid="{D5CDD505-2E9C-101B-9397-08002B2CF9AE}" pid="7" name="MSIP_Label_f42aa342-8706-4288-bd11-ebb85995028c_ActionId">
    <vt:lpwstr>f12f7e6f-e81e-4fb8-ba6f-000041018fdb</vt:lpwstr>
  </property>
  <property fmtid="{D5CDD505-2E9C-101B-9397-08002B2CF9AE}" pid="8" name="MSIP_Label_f42aa342-8706-4288-bd11-ebb85995028c_ContentBits">
    <vt:lpwstr>0</vt:lpwstr>
  </property>
  <property fmtid="{D5CDD505-2E9C-101B-9397-08002B2CF9AE}" pid="9" name="ContentTypeId">
    <vt:lpwstr>0x01010052A817A67EC0A94983FC449C4E65AEAE</vt:lpwstr>
  </property>
</Properties>
</file>